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61" r:id="rId8"/>
    <p:sldId id="260" r:id="rId9"/>
    <p:sldId id="262" r:id="rId10"/>
    <p:sldId id="263" r:id="rId11"/>
    <p:sldId id="264" r:id="rId12"/>
    <p:sldId id="265" r:id="rId13"/>
    <p:sldId id="266" r:id="rId14"/>
    <p:sldId id="267" r:id="rId15"/>
    <p:sldId id="268" r:id="rId16"/>
    <p:sldId id="269" r:id="rId17"/>
    <p:sldId id="270"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94" d="100"/>
          <a:sy n="94" d="100"/>
        </p:scale>
        <p:origin x="96" y="18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taw8b8\AppData\Local\Microsoft\Windows\INetCache\Content.Outlook\XMUGTK60\Farm%20Journal%20Economist%20Survey%20Summary_March.xlsx" TargetMode="External"/><Relationship Id="rId2" Type="http://schemas.microsoft.com/office/2011/relationships/chartColorStyle" Target="colors21.xml"/><Relationship Id="rId1" Type="http://schemas.microsoft.com/office/2011/relationships/chartStyle" Target="styl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Survey Average Est. Farm Income (in billions) for 2024</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'March ''24'!$L$29</c:f>
              <c:strCache>
                <c:ptCount val="1"/>
                <c:pt idx="0">
                  <c:v>2024</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'March ''24'!$K$30:$K$39</c:f>
              <c:strCache>
                <c:ptCount val="10"/>
                <c:pt idx="0">
                  <c:v>June 2023</c:v>
                </c:pt>
                <c:pt idx="1">
                  <c:v>July 2023</c:v>
                </c:pt>
                <c:pt idx="2">
                  <c:v>Aug 2023</c:v>
                </c:pt>
                <c:pt idx="3">
                  <c:v>Sept 2023</c:v>
                </c:pt>
                <c:pt idx="4">
                  <c:v>Oct 2023</c:v>
                </c:pt>
                <c:pt idx="5">
                  <c:v>Nov 2023</c:v>
                </c:pt>
                <c:pt idx="6">
                  <c:v>Dec 2023</c:v>
                </c:pt>
                <c:pt idx="7">
                  <c:v>Jan 2024</c:v>
                </c:pt>
                <c:pt idx="8">
                  <c:v>Feb 2024</c:v>
                </c:pt>
                <c:pt idx="9">
                  <c:v>Mar 2024</c:v>
                </c:pt>
              </c:strCache>
            </c:strRef>
          </c:cat>
          <c:val>
            <c:numRef>
              <c:f>'March ''24'!$L$30:$L$39</c:f>
              <c:numCache>
                <c:formatCode>General</c:formatCode>
                <c:ptCount val="10"/>
                <c:pt idx="0">
                  <c:v>125.68</c:v>
                </c:pt>
                <c:pt idx="1">
                  <c:v>126.91111111111111</c:v>
                </c:pt>
                <c:pt idx="2">
                  <c:v>127.845</c:v>
                </c:pt>
                <c:pt idx="3">
                  <c:v>130.86500000000001</c:v>
                </c:pt>
                <c:pt idx="4">
                  <c:v>131.95240000000001</c:v>
                </c:pt>
                <c:pt idx="5">
                  <c:v>137.14709999999999</c:v>
                </c:pt>
                <c:pt idx="6">
                  <c:v>137.10624999999999</c:v>
                </c:pt>
                <c:pt idx="7">
                  <c:v>135.0385</c:v>
                </c:pt>
                <c:pt idx="8">
                  <c:v>117.24</c:v>
                </c:pt>
                <c:pt idx="9">
                  <c:v>117.08</c:v>
                </c:pt>
              </c:numCache>
            </c:numRef>
          </c:val>
          <c:smooth val="0"/>
          <c:extLst>
            <c:ext xmlns:c16="http://schemas.microsoft.com/office/drawing/2014/chart" uri="{C3380CC4-5D6E-409C-BE32-E72D297353CC}">
              <c16:uniqueId val="{00000000-68F6-4940-88AE-00DC83D475A7}"/>
            </c:ext>
          </c:extLst>
        </c:ser>
        <c:dLbls>
          <c:showLegendKey val="0"/>
          <c:showVal val="0"/>
          <c:showCatName val="0"/>
          <c:showSerName val="0"/>
          <c:showPercent val="0"/>
          <c:showBubbleSize val="0"/>
        </c:dLbls>
        <c:marker val="1"/>
        <c:smooth val="0"/>
        <c:axId val="1097382847"/>
        <c:axId val="1718698095"/>
      </c:lineChart>
      <c:catAx>
        <c:axId val="1097382847"/>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solidFill>
                <a:latin typeface="+mn-lt"/>
                <a:ea typeface="+mn-ea"/>
                <a:cs typeface="+mn-cs"/>
              </a:defRPr>
            </a:pPr>
            <a:endParaRPr lang="en-US"/>
          </a:p>
        </c:txPr>
        <c:crossAx val="1718698095"/>
        <c:crosses val="autoZero"/>
        <c:auto val="1"/>
        <c:lblAlgn val="ctr"/>
        <c:lblOffset val="100"/>
        <c:noMultiLvlLbl val="0"/>
      </c:catAx>
      <c:valAx>
        <c:axId val="1718698095"/>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097382847"/>
        <c:crosses val="autoZero"/>
        <c:crossBetween val="between"/>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r>
              <a:rPr lang="en-US"/>
              <a:t>Agriculture Economy Situation </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479099428800596"/>
          <c:y val="0.12286871528145117"/>
          <c:w val="0.82851021115355405"/>
          <c:h val="0.6894920273385271"/>
        </c:manualLayout>
      </c:layout>
      <c:lineChart>
        <c:grouping val="standard"/>
        <c:varyColors val="0"/>
        <c:ser>
          <c:idx val="0"/>
          <c:order val="0"/>
          <c:tx>
            <c:strRef>
              <c:f>'March ''24'!$D$34</c:f>
              <c:strCache>
                <c:ptCount val="1"/>
                <c:pt idx="0">
                  <c:v>Last Month</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'March ''24'!$C$35:$C$44</c:f>
              <c:strCache>
                <c:ptCount val="10"/>
                <c:pt idx="0">
                  <c:v>June</c:v>
                </c:pt>
                <c:pt idx="1">
                  <c:v>July</c:v>
                </c:pt>
                <c:pt idx="2">
                  <c:v>August</c:v>
                </c:pt>
                <c:pt idx="3">
                  <c:v>September</c:v>
                </c:pt>
                <c:pt idx="4">
                  <c:v>October</c:v>
                </c:pt>
                <c:pt idx="5">
                  <c:v>November</c:v>
                </c:pt>
                <c:pt idx="6">
                  <c:v>December</c:v>
                </c:pt>
                <c:pt idx="7">
                  <c:v>January '24</c:v>
                </c:pt>
                <c:pt idx="8">
                  <c:v>February '24</c:v>
                </c:pt>
                <c:pt idx="9">
                  <c:v>March '24</c:v>
                </c:pt>
              </c:strCache>
            </c:strRef>
          </c:cat>
          <c:val>
            <c:numRef>
              <c:f>'March ''24'!$D$35:$D$44</c:f>
              <c:numCache>
                <c:formatCode>General</c:formatCode>
                <c:ptCount val="10"/>
                <c:pt idx="0">
                  <c:v>1</c:v>
                </c:pt>
                <c:pt idx="1">
                  <c:v>0.98275862068965514</c:v>
                </c:pt>
                <c:pt idx="2">
                  <c:v>0.98863636363636365</c:v>
                </c:pt>
                <c:pt idx="3">
                  <c:v>0.9375</c:v>
                </c:pt>
                <c:pt idx="4">
                  <c:v>0.93478300000000003</c:v>
                </c:pt>
                <c:pt idx="5">
                  <c:v>0.97499999999999998</c:v>
                </c:pt>
                <c:pt idx="6">
                  <c:v>1.03125</c:v>
                </c:pt>
                <c:pt idx="7">
                  <c:v>0.91071400000000002</c:v>
                </c:pt>
                <c:pt idx="8">
                  <c:v>0.84375</c:v>
                </c:pt>
                <c:pt idx="9">
                  <c:v>0.91249999999999998</c:v>
                </c:pt>
              </c:numCache>
            </c:numRef>
          </c:val>
          <c:smooth val="0"/>
          <c:extLst>
            <c:ext xmlns:c16="http://schemas.microsoft.com/office/drawing/2014/chart" uri="{C3380CC4-5D6E-409C-BE32-E72D297353CC}">
              <c16:uniqueId val="{00000000-97A4-475D-930D-4F888F7B3B64}"/>
            </c:ext>
          </c:extLst>
        </c:ser>
        <c:ser>
          <c:idx val="1"/>
          <c:order val="1"/>
          <c:tx>
            <c:strRef>
              <c:f>'March ''24'!$E$34</c:f>
              <c:strCache>
                <c:ptCount val="1"/>
                <c:pt idx="0">
                  <c:v>Last Year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'March ''24'!$C$35:$C$44</c:f>
              <c:strCache>
                <c:ptCount val="10"/>
                <c:pt idx="0">
                  <c:v>June</c:v>
                </c:pt>
                <c:pt idx="1">
                  <c:v>July</c:v>
                </c:pt>
                <c:pt idx="2">
                  <c:v>August</c:v>
                </c:pt>
                <c:pt idx="3">
                  <c:v>September</c:v>
                </c:pt>
                <c:pt idx="4">
                  <c:v>October</c:v>
                </c:pt>
                <c:pt idx="5">
                  <c:v>November</c:v>
                </c:pt>
                <c:pt idx="6">
                  <c:v>December</c:v>
                </c:pt>
                <c:pt idx="7">
                  <c:v>January '24</c:v>
                </c:pt>
                <c:pt idx="8">
                  <c:v>February '24</c:v>
                </c:pt>
                <c:pt idx="9">
                  <c:v>March '24</c:v>
                </c:pt>
              </c:strCache>
            </c:strRef>
          </c:cat>
          <c:val>
            <c:numRef>
              <c:f>'March ''24'!$E$35:$E$44</c:f>
              <c:numCache>
                <c:formatCode>General</c:formatCode>
                <c:ptCount val="10"/>
                <c:pt idx="0">
                  <c:v>0.89864864864864868</c:v>
                </c:pt>
                <c:pt idx="1">
                  <c:v>0.91379310344827591</c:v>
                </c:pt>
                <c:pt idx="2">
                  <c:v>0.89772727272727271</c:v>
                </c:pt>
                <c:pt idx="3">
                  <c:v>0.80208000000000002</c:v>
                </c:pt>
                <c:pt idx="4">
                  <c:v>0.79347800000000002</c:v>
                </c:pt>
                <c:pt idx="5">
                  <c:v>0.85</c:v>
                </c:pt>
                <c:pt idx="6">
                  <c:v>0.875</c:v>
                </c:pt>
                <c:pt idx="7">
                  <c:v>0.73214299999999999</c:v>
                </c:pt>
                <c:pt idx="8">
                  <c:v>0.75</c:v>
                </c:pt>
                <c:pt idx="9">
                  <c:v>0.75</c:v>
                </c:pt>
              </c:numCache>
            </c:numRef>
          </c:val>
          <c:smooth val="0"/>
          <c:extLst>
            <c:ext xmlns:c16="http://schemas.microsoft.com/office/drawing/2014/chart" uri="{C3380CC4-5D6E-409C-BE32-E72D297353CC}">
              <c16:uniqueId val="{00000001-97A4-475D-930D-4F888F7B3B64}"/>
            </c:ext>
          </c:extLst>
        </c:ser>
        <c:ser>
          <c:idx val="2"/>
          <c:order val="2"/>
          <c:tx>
            <c:strRef>
              <c:f>'March ''24'!$F$34</c:f>
              <c:strCache>
                <c:ptCount val="1"/>
                <c:pt idx="0">
                  <c:v>Next Year</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'March ''24'!$C$35:$C$44</c:f>
              <c:strCache>
                <c:ptCount val="10"/>
                <c:pt idx="0">
                  <c:v>June</c:v>
                </c:pt>
                <c:pt idx="1">
                  <c:v>July</c:v>
                </c:pt>
                <c:pt idx="2">
                  <c:v>August</c:v>
                </c:pt>
                <c:pt idx="3">
                  <c:v>September</c:v>
                </c:pt>
                <c:pt idx="4">
                  <c:v>October</c:v>
                </c:pt>
                <c:pt idx="5">
                  <c:v>November</c:v>
                </c:pt>
                <c:pt idx="6">
                  <c:v>December</c:v>
                </c:pt>
                <c:pt idx="7">
                  <c:v>January '24</c:v>
                </c:pt>
                <c:pt idx="8">
                  <c:v>February '24</c:v>
                </c:pt>
                <c:pt idx="9">
                  <c:v>March '24</c:v>
                </c:pt>
              </c:strCache>
            </c:strRef>
          </c:cat>
          <c:val>
            <c:numRef>
              <c:f>'March ''24'!$F$35:$F$44</c:f>
              <c:numCache>
                <c:formatCode>General</c:formatCode>
                <c:ptCount val="10"/>
                <c:pt idx="0">
                  <c:v>0.89864864864864857</c:v>
                </c:pt>
                <c:pt idx="1">
                  <c:v>1</c:v>
                </c:pt>
                <c:pt idx="2">
                  <c:v>0.95454545454545459</c:v>
                </c:pt>
                <c:pt idx="3">
                  <c:v>0.88541999999999998</c:v>
                </c:pt>
                <c:pt idx="4">
                  <c:v>0.92391299999999998</c:v>
                </c:pt>
                <c:pt idx="5">
                  <c:v>0.95</c:v>
                </c:pt>
                <c:pt idx="6">
                  <c:v>0.90625</c:v>
                </c:pt>
                <c:pt idx="7">
                  <c:v>0.80357100000000004</c:v>
                </c:pt>
                <c:pt idx="8">
                  <c:v>0.89375000000000004</c:v>
                </c:pt>
                <c:pt idx="9">
                  <c:v>0.82499999999999996</c:v>
                </c:pt>
              </c:numCache>
            </c:numRef>
          </c:val>
          <c:smooth val="0"/>
          <c:extLst>
            <c:ext xmlns:c16="http://schemas.microsoft.com/office/drawing/2014/chart" uri="{C3380CC4-5D6E-409C-BE32-E72D297353CC}">
              <c16:uniqueId val="{00000002-97A4-475D-930D-4F888F7B3B64}"/>
            </c:ext>
          </c:extLst>
        </c:ser>
        <c:dLbls>
          <c:showLegendKey val="0"/>
          <c:showVal val="0"/>
          <c:showCatName val="0"/>
          <c:showSerName val="0"/>
          <c:showPercent val="0"/>
          <c:showBubbleSize val="0"/>
        </c:dLbls>
        <c:marker val="1"/>
        <c:smooth val="0"/>
        <c:axId val="1097357407"/>
        <c:axId val="1141808863"/>
      </c:lineChart>
      <c:catAx>
        <c:axId val="10973574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141808863"/>
        <c:crosses val="autoZero"/>
        <c:auto val="1"/>
        <c:lblAlgn val="ctr"/>
        <c:lblOffset val="100"/>
        <c:noMultiLvlLbl val="0"/>
      </c:catAx>
      <c:valAx>
        <c:axId val="1141808863"/>
        <c:scaling>
          <c:orientation val="minMax"/>
          <c:max val="1.5"/>
          <c:min val="0.5"/>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097357407"/>
        <c:crosses val="autoZero"/>
        <c:crossBetween val="between"/>
        <c:minorUnit val="0.25"/>
      </c:valAx>
      <c:spPr>
        <a:noFill/>
        <a:ln>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solidFill>
                  <a:schemeClr val="tx1"/>
                </a:solidFill>
              </a:rPr>
              <a:t>2024/25 Corn Price</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yVal>
            <c:numRef>
              <c:f>'March ''24'!$Q$3</c:f>
              <c:numCache>
                <c:formatCode>General</c:formatCode>
                <c:ptCount val="1"/>
                <c:pt idx="0">
                  <c:v>4.75</c:v>
                </c:pt>
              </c:numCache>
            </c:numRef>
          </c:yVal>
          <c:smooth val="0"/>
          <c:extLst>
            <c:ext xmlns:c16="http://schemas.microsoft.com/office/drawing/2014/chart" uri="{C3380CC4-5D6E-409C-BE32-E72D297353CC}">
              <c16:uniqueId val="{00000000-71CD-4771-BB69-C42210A8DB3F}"/>
            </c:ext>
          </c:extLst>
        </c:ser>
        <c:ser>
          <c:idx val="1"/>
          <c:order val="1"/>
          <c:spPr>
            <a:ln w="25400" cap="rnd">
              <a:noFill/>
              <a:round/>
            </a:ln>
            <a:effectLst/>
          </c:spPr>
          <c:marker>
            <c:symbol val="circle"/>
            <c:size val="5"/>
            <c:spPr>
              <a:solidFill>
                <a:schemeClr val="accent2"/>
              </a:solidFill>
              <a:ln w="9525">
                <a:solidFill>
                  <a:schemeClr val="accent2"/>
                </a:solidFill>
              </a:ln>
              <a:effectLst/>
            </c:spPr>
          </c:marker>
          <c:yVal>
            <c:numRef>
              <c:f>'March ''24'!$Q$4</c:f>
              <c:numCache>
                <c:formatCode>General</c:formatCode>
                <c:ptCount val="1"/>
                <c:pt idx="0">
                  <c:v>4.25</c:v>
                </c:pt>
              </c:numCache>
            </c:numRef>
          </c:yVal>
          <c:smooth val="0"/>
          <c:extLst>
            <c:ext xmlns:c16="http://schemas.microsoft.com/office/drawing/2014/chart" uri="{C3380CC4-5D6E-409C-BE32-E72D297353CC}">
              <c16:uniqueId val="{00000001-71CD-4771-BB69-C42210A8DB3F}"/>
            </c:ext>
          </c:extLst>
        </c:ser>
        <c:ser>
          <c:idx val="2"/>
          <c:order val="2"/>
          <c:spPr>
            <a:ln w="25400" cap="rnd">
              <a:noFill/>
              <a:round/>
            </a:ln>
            <a:effectLst/>
          </c:spPr>
          <c:marker>
            <c:symbol val="circle"/>
            <c:size val="5"/>
            <c:spPr>
              <a:solidFill>
                <a:schemeClr val="accent3"/>
              </a:solidFill>
              <a:ln w="9525">
                <a:solidFill>
                  <a:schemeClr val="accent3"/>
                </a:solidFill>
              </a:ln>
              <a:effectLst/>
            </c:spPr>
          </c:marker>
          <c:yVal>
            <c:numRef>
              <c:f>'March ''24'!$Q$5</c:f>
              <c:numCache>
                <c:formatCode>General</c:formatCode>
                <c:ptCount val="1"/>
                <c:pt idx="0">
                  <c:v>4.7</c:v>
                </c:pt>
              </c:numCache>
            </c:numRef>
          </c:yVal>
          <c:smooth val="0"/>
          <c:extLst>
            <c:ext xmlns:c16="http://schemas.microsoft.com/office/drawing/2014/chart" uri="{C3380CC4-5D6E-409C-BE32-E72D297353CC}">
              <c16:uniqueId val="{00000002-71CD-4771-BB69-C42210A8DB3F}"/>
            </c:ext>
          </c:extLst>
        </c:ser>
        <c:ser>
          <c:idx val="3"/>
          <c:order val="3"/>
          <c:spPr>
            <a:ln w="25400" cap="rnd">
              <a:noFill/>
              <a:round/>
            </a:ln>
            <a:effectLst/>
          </c:spPr>
          <c:marker>
            <c:symbol val="circle"/>
            <c:size val="5"/>
            <c:spPr>
              <a:solidFill>
                <a:schemeClr val="accent4"/>
              </a:solidFill>
              <a:ln w="9525">
                <a:solidFill>
                  <a:schemeClr val="accent4"/>
                </a:solidFill>
              </a:ln>
              <a:effectLst/>
            </c:spPr>
          </c:marker>
          <c:yVal>
            <c:numRef>
              <c:f>'March ''24'!$Q$6</c:f>
              <c:numCache>
                <c:formatCode>General</c:formatCode>
                <c:ptCount val="1"/>
                <c:pt idx="0">
                  <c:v>4.3</c:v>
                </c:pt>
              </c:numCache>
            </c:numRef>
          </c:yVal>
          <c:smooth val="0"/>
          <c:extLst>
            <c:ext xmlns:c16="http://schemas.microsoft.com/office/drawing/2014/chart" uri="{C3380CC4-5D6E-409C-BE32-E72D297353CC}">
              <c16:uniqueId val="{00000003-71CD-4771-BB69-C42210A8DB3F}"/>
            </c:ext>
          </c:extLst>
        </c:ser>
        <c:ser>
          <c:idx val="4"/>
          <c:order val="4"/>
          <c:spPr>
            <a:ln w="25400" cap="rnd">
              <a:noFill/>
              <a:round/>
            </a:ln>
            <a:effectLst/>
          </c:spPr>
          <c:marker>
            <c:symbol val="circle"/>
            <c:size val="5"/>
            <c:spPr>
              <a:solidFill>
                <a:schemeClr val="accent5"/>
              </a:solidFill>
              <a:ln w="9525">
                <a:solidFill>
                  <a:schemeClr val="accent5"/>
                </a:solidFill>
              </a:ln>
              <a:effectLst/>
            </c:spPr>
          </c:marker>
          <c:yVal>
            <c:numRef>
              <c:f>'March ''24'!$Q$7</c:f>
              <c:numCache>
                <c:formatCode>General</c:formatCode>
                <c:ptCount val="1"/>
                <c:pt idx="0">
                  <c:v>4.5</c:v>
                </c:pt>
              </c:numCache>
            </c:numRef>
          </c:yVal>
          <c:smooth val="0"/>
          <c:extLst>
            <c:ext xmlns:c16="http://schemas.microsoft.com/office/drawing/2014/chart" uri="{C3380CC4-5D6E-409C-BE32-E72D297353CC}">
              <c16:uniqueId val="{00000004-71CD-4771-BB69-C42210A8DB3F}"/>
            </c:ext>
          </c:extLst>
        </c:ser>
        <c:ser>
          <c:idx val="5"/>
          <c:order val="5"/>
          <c:spPr>
            <a:ln w="25400" cap="rnd">
              <a:noFill/>
              <a:round/>
            </a:ln>
            <a:effectLst/>
          </c:spPr>
          <c:marker>
            <c:symbol val="circle"/>
            <c:size val="5"/>
            <c:spPr>
              <a:solidFill>
                <a:schemeClr val="accent6"/>
              </a:solidFill>
              <a:ln w="9525">
                <a:solidFill>
                  <a:schemeClr val="accent6"/>
                </a:solidFill>
              </a:ln>
              <a:effectLst/>
            </c:spPr>
          </c:marker>
          <c:yVal>
            <c:numRef>
              <c:f>'March ''24'!$Q$8</c:f>
              <c:numCache>
                <c:formatCode>General</c:formatCode>
                <c:ptCount val="1"/>
                <c:pt idx="0">
                  <c:v>4.4000000000000004</c:v>
                </c:pt>
              </c:numCache>
            </c:numRef>
          </c:yVal>
          <c:smooth val="0"/>
          <c:extLst>
            <c:ext xmlns:c16="http://schemas.microsoft.com/office/drawing/2014/chart" uri="{C3380CC4-5D6E-409C-BE32-E72D297353CC}">
              <c16:uniqueId val="{00000005-71CD-4771-BB69-C42210A8DB3F}"/>
            </c:ext>
          </c:extLst>
        </c:ser>
        <c:ser>
          <c:idx val="6"/>
          <c:order val="6"/>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yVal>
            <c:numRef>
              <c:f>'March ''24'!$Q$9</c:f>
              <c:numCache>
                <c:formatCode>General</c:formatCode>
                <c:ptCount val="1"/>
                <c:pt idx="0">
                  <c:v>4.1500000000000004</c:v>
                </c:pt>
              </c:numCache>
            </c:numRef>
          </c:yVal>
          <c:smooth val="0"/>
          <c:extLst>
            <c:ext xmlns:c16="http://schemas.microsoft.com/office/drawing/2014/chart" uri="{C3380CC4-5D6E-409C-BE32-E72D297353CC}">
              <c16:uniqueId val="{00000006-71CD-4771-BB69-C42210A8DB3F}"/>
            </c:ext>
          </c:extLst>
        </c:ser>
        <c:ser>
          <c:idx val="7"/>
          <c:order val="7"/>
          <c:spPr>
            <a:ln w="25400" cap="rnd">
              <a:noFill/>
              <a:round/>
            </a:ln>
            <a:effectLst/>
          </c:spPr>
          <c:marker>
            <c:symbol val="circle"/>
            <c:size val="5"/>
            <c:spPr>
              <a:solidFill>
                <a:schemeClr val="accent2">
                  <a:lumMod val="60000"/>
                </a:schemeClr>
              </a:solidFill>
              <a:ln w="9525">
                <a:solidFill>
                  <a:schemeClr val="accent2">
                    <a:lumMod val="60000"/>
                  </a:schemeClr>
                </a:solidFill>
              </a:ln>
              <a:effectLst/>
            </c:spPr>
          </c:marker>
          <c:yVal>
            <c:numRef>
              <c:f>'March ''24'!$Q$10</c:f>
              <c:numCache>
                <c:formatCode>General</c:formatCode>
                <c:ptCount val="1"/>
                <c:pt idx="0">
                  <c:v>4.5</c:v>
                </c:pt>
              </c:numCache>
            </c:numRef>
          </c:yVal>
          <c:smooth val="0"/>
          <c:extLst>
            <c:ext xmlns:c16="http://schemas.microsoft.com/office/drawing/2014/chart" uri="{C3380CC4-5D6E-409C-BE32-E72D297353CC}">
              <c16:uniqueId val="{00000007-71CD-4771-BB69-C42210A8DB3F}"/>
            </c:ext>
          </c:extLst>
        </c:ser>
        <c:ser>
          <c:idx val="8"/>
          <c:order val="8"/>
          <c:spPr>
            <a:ln w="25400" cap="rnd">
              <a:noFill/>
              <a:round/>
            </a:ln>
            <a:effectLst/>
          </c:spPr>
          <c:marker>
            <c:symbol val="circle"/>
            <c:size val="5"/>
            <c:spPr>
              <a:solidFill>
                <a:schemeClr val="accent3">
                  <a:lumMod val="60000"/>
                </a:schemeClr>
              </a:solidFill>
              <a:ln w="9525">
                <a:solidFill>
                  <a:schemeClr val="accent3">
                    <a:lumMod val="60000"/>
                  </a:schemeClr>
                </a:solidFill>
              </a:ln>
              <a:effectLst/>
            </c:spPr>
          </c:marker>
          <c:yVal>
            <c:numRef>
              <c:f>'March ''24'!$Q$11</c:f>
              <c:numCache>
                <c:formatCode>General</c:formatCode>
                <c:ptCount val="1"/>
              </c:numCache>
            </c:numRef>
          </c:yVal>
          <c:smooth val="0"/>
          <c:extLst>
            <c:ext xmlns:c16="http://schemas.microsoft.com/office/drawing/2014/chart" uri="{C3380CC4-5D6E-409C-BE32-E72D297353CC}">
              <c16:uniqueId val="{00000008-71CD-4771-BB69-C42210A8DB3F}"/>
            </c:ext>
          </c:extLst>
        </c:ser>
        <c:ser>
          <c:idx val="9"/>
          <c:order val="9"/>
          <c:spPr>
            <a:ln w="25400" cap="rnd">
              <a:noFill/>
              <a:round/>
            </a:ln>
            <a:effectLst/>
          </c:spPr>
          <c:marker>
            <c:symbol val="circle"/>
            <c:size val="5"/>
            <c:spPr>
              <a:solidFill>
                <a:schemeClr val="accent4">
                  <a:lumMod val="60000"/>
                </a:schemeClr>
              </a:solidFill>
              <a:ln w="9525">
                <a:solidFill>
                  <a:schemeClr val="accent4">
                    <a:lumMod val="60000"/>
                  </a:schemeClr>
                </a:solidFill>
              </a:ln>
              <a:effectLst/>
            </c:spPr>
          </c:marker>
          <c:yVal>
            <c:numRef>
              <c:f>'March ''24'!$Q$12</c:f>
              <c:numCache>
                <c:formatCode>General</c:formatCode>
                <c:ptCount val="1"/>
              </c:numCache>
            </c:numRef>
          </c:yVal>
          <c:smooth val="0"/>
          <c:extLst>
            <c:ext xmlns:c16="http://schemas.microsoft.com/office/drawing/2014/chart" uri="{C3380CC4-5D6E-409C-BE32-E72D297353CC}">
              <c16:uniqueId val="{00000009-71CD-4771-BB69-C42210A8DB3F}"/>
            </c:ext>
          </c:extLst>
        </c:ser>
        <c:ser>
          <c:idx val="10"/>
          <c:order val="10"/>
          <c:spPr>
            <a:ln w="25400" cap="rnd">
              <a:noFill/>
              <a:round/>
            </a:ln>
            <a:effectLst/>
          </c:spPr>
          <c:marker>
            <c:symbol val="circle"/>
            <c:size val="5"/>
            <c:spPr>
              <a:solidFill>
                <a:schemeClr val="accent5">
                  <a:lumMod val="60000"/>
                </a:schemeClr>
              </a:solidFill>
              <a:ln w="9525">
                <a:solidFill>
                  <a:schemeClr val="accent5">
                    <a:lumMod val="60000"/>
                  </a:schemeClr>
                </a:solidFill>
              </a:ln>
              <a:effectLst/>
            </c:spPr>
          </c:marker>
          <c:yVal>
            <c:numRef>
              <c:f>'March ''24'!$Q$13</c:f>
              <c:numCache>
                <c:formatCode>General</c:formatCode>
                <c:ptCount val="1"/>
              </c:numCache>
            </c:numRef>
          </c:yVal>
          <c:smooth val="0"/>
          <c:extLst>
            <c:ext xmlns:c16="http://schemas.microsoft.com/office/drawing/2014/chart" uri="{C3380CC4-5D6E-409C-BE32-E72D297353CC}">
              <c16:uniqueId val="{0000000A-71CD-4771-BB69-C42210A8DB3F}"/>
            </c:ext>
          </c:extLst>
        </c:ser>
        <c:ser>
          <c:idx val="11"/>
          <c:order val="11"/>
          <c:spPr>
            <a:ln w="25400" cap="rnd">
              <a:noFill/>
              <a:round/>
            </a:ln>
            <a:effectLst/>
          </c:spPr>
          <c:marker>
            <c:symbol val="circle"/>
            <c:size val="5"/>
            <c:spPr>
              <a:solidFill>
                <a:schemeClr val="accent6">
                  <a:lumMod val="60000"/>
                </a:schemeClr>
              </a:solidFill>
              <a:ln w="9525">
                <a:solidFill>
                  <a:schemeClr val="accent6">
                    <a:lumMod val="60000"/>
                  </a:schemeClr>
                </a:solidFill>
              </a:ln>
              <a:effectLst/>
            </c:spPr>
          </c:marker>
          <c:yVal>
            <c:numRef>
              <c:f>'March ''24'!$Q$14</c:f>
              <c:numCache>
                <c:formatCode>General</c:formatCode>
                <c:ptCount val="1"/>
                <c:pt idx="0">
                  <c:v>4.8</c:v>
                </c:pt>
              </c:numCache>
            </c:numRef>
          </c:yVal>
          <c:smooth val="0"/>
          <c:extLst>
            <c:ext xmlns:c16="http://schemas.microsoft.com/office/drawing/2014/chart" uri="{C3380CC4-5D6E-409C-BE32-E72D297353CC}">
              <c16:uniqueId val="{0000000B-71CD-4771-BB69-C42210A8DB3F}"/>
            </c:ext>
          </c:extLst>
        </c:ser>
        <c:ser>
          <c:idx val="12"/>
          <c:order val="12"/>
          <c:spPr>
            <a:ln w="25400" cap="rnd">
              <a:no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yVal>
            <c:numRef>
              <c:f>'March ''24'!$Q$15</c:f>
              <c:numCache>
                <c:formatCode>General</c:formatCode>
                <c:ptCount val="1"/>
                <c:pt idx="0">
                  <c:v>5</c:v>
                </c:pt>
              </c:numCache>
            </c:numRef>
          </c:yVal>
          <c:smooth val="0"/>
          <c:extLst>
            <c:ext xmlns:c16="http://schemas.microsoft.com/office/drawing/2014/chart" uri="{C3380CC4-5D6E-409C-BE32-E72D297353CC}">
              <c16:uniqueId val="{0000000C-71CD-4771-BB69-C42210A8DB3F}"/>
            </c:ext>
          </c:extLst>
        </c:ser>
        <c:ser>
          <c:idx val="13"/>
          <c:order val="13"/>
          <c:spPr>
            <a:ln w="25400" cap="rnd">
              <a:noFill/>
              <a:round/>
            </a:ln>
            <a:effectLst/>
          </c:spPr>
          <c:marker>
            <c:symbol val="circle"/>
            <c:size val="5"/>
            <c:spPr>
              <a:solidFill>
                <a:schemeClr val="accent2">
                  <a:lumMod val="80000"/>
                  <a:lumOff val="20000"/>
                </a:schemeClr>
              </a:solidFill>
              <a:ln w="9525">
                <a:solidFill>
                  <a:schemeClr val="accent2">
                    <a:lumMod val="80000"/>
                    <a:lumOff val="20000"/>
                  </a:schemeClr>
                </a:solidFill>
              </a:ln>
              <a:effectLst/>
            </c:spPr>
          </c:marker>
          <c:yVal>
            <c:numRef>
              <c:f>'March ''24'!$Q$16</c:f>
              <c:numCache>
                <c:formatCode>General</c:formatCode>
                <c:ptCount val="1"/>
                <c:pt idx="0">
                  <c:v>4.5999999999999996</c:v>
                </c:pt>
              </c:numCache>
            </c:numRef>
          </c:yVal>
          <c:smooth val="0"/>
          <c:extLst>
            <c:ext xmlns:c16="http://schemas.microsoft.com/office/drawing/2014/chart" uri="{C3380CC4-5D6E-409C-BE32-E72D297353CC}">
              <c16:uniqueId val="{0000000D-71CD-4771-BB69-C42210A8DB3F}"/>
            </c:ext>
          </c:extLst>
        </c:ser>
        <c:ser>
          <c:idx val="14"/>
          <c:order val="14"/>
          <c:spPr>
            <a:ln w="25400" cap="rnd">
              <a:noFill/>
              <a:round/>
            </a:ln>
            <a:effectLst/>
          </c:spPr>
          <c:marker>
            <c:symbol val="circle"/>
            <c:size val="5"/>
            <c:spPr>
              <a:solidFill>
                <a:schemeClr val="accent3">
                  <a:lumMod val="80000"/>
                  <a:lumOff val="20000"/>
                </a:schemeClr>
              </a:solidFill>
              <a:ln w="9525">
                <a:solidFill>
                  <a:schemeClr val="accent3">
                    <a:lumMod val="80000"/>
                    <a:lumOff val="20000"/>
                  </a:schemeClr>
                </a:solidFill>
              </a:ln>
              <a:effectLst/>
            </c:spPr>
          </c:marker>
          <c:yVal>
            <c:numRef>
              <c:f>'March ''24'!$Q$17</c:f>
              <c:numCache>
                <c:formatCode>General</c:formatCode>
                <c:ptCount val="1"/>
                <c:pt idx="0">
                  <c:v>4.5</c:v>
                </c:pt>
              </c:numCache>
            </c:numRef>
          </c:yVal>
          <c:smooth val="0"/>
          <c:extLst>
            <c:ext xmlns:c16="http://schemas.microsoft.com/office/drawing/2014/chart" uri="{C3380CC4-5D6E-409C-BE32-E72D297353CC}">
              <c16:uniqueId val="{0000000E-71CD-4771-BB69-C42210A8DB3F}"/>
            </c:ext>
          </c:extLst>
        </c:ser>
        <c:ser>
          <c:idx val="15"/>
          <c:order val="15"/>
          <c:spPr>
            <a:ln w="25400" cap="rnd">
              <a:noFill/>
              <a:round/>
            </a:ln>
            <a:effectLst/>
          </c:spPr>
          <c:marker>
            <c:symbol val="circle"/>
            <c:size val="5"/>
            <c:spPr>
              <a:solidFill>
                <a:schemeClr val="accent4">
                  <a:lumMod val="80000"/>
                  <a:lumOff val="20000"/>
                </a:schemeClr>
              </a:solidFill>
              <a:ln w="9525">
                <a:solidFill>
                  <a:schemeClr val="accent4">
                    <a:lumMod val="80000"/>
                    <a:lumOff val="20000"/>
                  </a:schemeClr>
                </a:solidFill>
              </a:ln>
              <a:effectLst/>
            </c:spPr>
          </c:marker>
          <c:yVal>
            <c:numRef>
              <c:f>'March ''24'!$Q$18</c:f>
              <c:numCache>
                <c:formatCode>General</c:formatCode>
                <c:ptCount val="1"/>
                <c:pt idx="0">
                  <c:v>4.5</c:v>
                </c:pt>
              </c:numCache>
            </c:numRef>
          </c:yVal>
          <c:smooth val="0"/>
          <c:extLst>
            <c:ext xmlns:c16="http://schemas.microsoft.com/office/drawing/2014/chart" uri="{C3380CC4-5D6E-409C-BE32-E72D297353CC}">
              <c16:uniqueId val="{0000000F-71CD-4771-BB69-C42210A8DB3F}"/>
            </c:ext>
          </c:extLst>
        </c:ser>
        <c:ser>
          <c:idx val="17"/>
          <c:order val="16"/>
          <c:spPr>
            <a:ln w="25400" cap="rnd">
              <a:noFill/>
              <a:round/>
            </a:ln>
            <a:effectLst/>
          </c:spPr>
          <c:marker>
            <c:symbol val="circle"/>
            <c:size val="5"/>
            <c:spPr>
              <a:solidFill>
                <a:schemeClr val="accent6">
                  <a:lumMod val="80000"/>
                  <a:lumOff val="20000"/>
                </a:schemeClr>
              </a:solidFill>
              <a:ln w="9525">
                <a:solidFill>
                  <a:schemeClr val="accent6">
                    <a:lumMod val="80000"/>
                    <a:lumOff val="20000"/>
                  </a:schemeClr>
                </a:solidFill>
              </a:ln>
              <a:effectLst/>
            </c:spPr>
          </c:marker>
          <c:yVal>
            <c:numRef>
              <c:f>'March ''24'!$Q$19</c:f>
              <c:numCache>
                <c:formatCode>General</c:formatCode>
                <c:ptCount val="1"/>
                <c:pt idx="0">
                  <c:v>3.75</c:v>
                </c:pt>
              </c:numCache>
            </c:numRef>
          </c:yVal>
          <c:smooth val="0"/>
          <c:extLst>
            <c:ext xmlns:c16="http://schemas.microsoft.com/office/drawing/2014/chart" uri="{C3380CC4-5D6E-409C-BE32-E72D297353CC}">
              <c16:uniqueId val="{00000010-71CD-4771-BB69-C42210A8DB3F}"/>
            </c:ext>
          </c:extLst>
        </c:ser>
        <c:ser>
          <c:idx val="16"/>
          <c:order val="17"/>
          <c:spPr>
            <a:ln w="25400" cap="rnd">
              <a:noFill/>
              <a:round/>
            </a:ln>
            <a:effectLst/>
          </c:spPr>
          <c:marker>
            <c:symbol val="circle"/>
            <c:size val="5"/>
            <c:spPr>
              <a:solidFill>
                <a:schemeClr val="accent5">
                  <a:lumMod val="80000"/>
                  <a:lumOff val="20000"/>
                </a:schemeClr>
              </a:solidFill>
              <a:ln w="9525">
                <a:solidFill>
                  <a:schemeClr val="accent5">
                    <a:lumMod val="80000"/>
                    <a:lumOff val="20000"/>
                  </a:schemeClr>
                </a:solidFill>
              </a:ln>
              <a:effectLst/>
            </c:spPr>
          </c:marker>
          <c:yVal>
            <c:numRef>
              <c:f>'March ''24'!$Q$20</c:f>
              <c:numCache>
                <c:formatCode>General</c:formatCode>
                <c:ptCount val="1"/>
                <c:pt idx="0">
                  <c:v>4.25</c:v>
                </c:pt>
              </c:numCache>
            </c:numRef>
          </c:yVal>
          <c:smooth val="0"/>
          <c:extLst>
            <c:ext xmlns:c16="http://schemas.microsoft.com/office/drawing/2014/chart" uri="{C3380CC4-5D6E-409C-BE32-E72D297353CC}">
              <c16:uniqueId val="{00000011-71CD-4771-BB69-C42210A8DB3F}"/>
            </c:ext>
          </c:extLst>
        </c:ser>
        <c:ser>
          <c:idx val="18"/>
          <c:order val="18"/>
          <c:spPr>
            <a:ln w="25400" cap="rnd">
              <a:noFill/>
              <a:round/>
            </a:ln>
            <a:effectLst/>
          </c:spPr>
          <c:marker>
            <c:symbol val="circle"/>
            <c:size val="5"/>
            <c:spPr>
              <a:solidFill>
                <a:schemeClr val="accent1">
                  <a:lumMod val="80000"/>
                </a:schemeClr>
              </a:solidFill>
              <a:ln w="9525">
                <a:solidFill>
                  <a:schemeClr val="accent1">
                    <a:lumMod val="80000"/>
                  </a:schemeClr>
                </a:solidFill>
              </a:ln>
              <a:effectLst/>
            </c:spPr>
          </c:marker>
          <c:yVal>
            <c:numRef>
              <c:f>'March ''24'!$Q$25</c:f>
              <c:numCache>
                <c:formatCode>General</c:formatCode>
                <c:ptCount val="1"/>
                <c:pt idx="0">
                  <c:v>4.4633333333333329</c:v>
                </c:pt>
              </c:numCache>
            </c:numRef>
          </c:yVal>
          <c:smooth val="0"/>
          <c:extLst>
            <c:ext xmlns:c16="http://schemas.microsoft.com/office/drawing/2014/chart" uri="{C3380CC4-5D6E-409C-BE32-E72D297353CC}">
              <c16:uniqueId val="{00000012-71CD-4771-BB69-C42210A8DB3F}"/>
            </c:ext>
          </c:extLst>
        </c:ser>
        <c:dLbls>
          <c:showLegendKey val="0"/>
          <c:showVal val="0"/>
          <c:showCatName val="0"/>
          <c:showSerName val="0"/>
          <c:showPercent val="0"/>
          <c:showBubbleSize val="0"/>
        </c:dLbls>
        <c:axId val="1097391007"/>
        <c:axId val="1716939231"/>
      </c:scatterChart>
      <c:valAx>
        <c:axId val="1097391007"/>
        <c:scaling>
          <c:orientation val="minMax"/>
          <c:max val="1.5"/>
          <c:min val="0.5"/>
        </c:scaling>
        <c:delete val="1"/>
        <c:axPos val="b"/>
        <c:majorGridlines>
          <c:spPr>
            <a:ln w="9525" cap="flat" cmpd="sng" algn="ctr">
              <a:noFill/>
              <a:round/>
            </a:ln>
            <a:effectLst/>
          </c:spPr>
        </c:majorGridlines>
        <c:numFmt formatCode="General" sourceLinked="1"/>
        <c:majorTickMark val="none"/>
        <c:minorTickMark val="none"/>
        <c:tickLblPos val="nextTo"/>
        <c:crossAx val="1716939231"/>
        <c:crosses val="autoZero"/>
        <c:crossBetween val="midCat"/>
      </c:valAx>
      <c:valAx>
        <c:axId val="1716939231"/>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097391007"/>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solidFill>
                  <a:schemeClr val="tx1"/>
                </a:solidFill>
              </a:rPr>
              <a:t>Survey Aver</a:t>
            </a:r>
            <a:r>
              <a:rPr lang="en-US" sz="1800" baseline="0" dirty="0">
                <a:solidFill>
                  <a:schemeClr val="tx1"/>
                </a:solidFill>
              </a:rPr>
              <a:t>age Corn Price </a:t>
            </a:r>
            <a:r>
              <a:rPr lang="en-US" sz="1800" dirty="0">
                <a:solidFill>
                  <a:schemeClr val="tx1"/>
                </a:solidFill>
              </a:rPr>
              <a:t>24/25</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'March ''24'!$V$73</c:f>
              <c:strCache>
                <c:ptCount val="1"/>
                <c:pt idx="0">
                  <c:v>24/25</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'March ''24'!$U$74:$U$83</c:f>
              <c:strCache>
                <c:ptCount val="10"/>
                <c:pt idx="0">
                  <c:v>June</c:v>
                </c:pt>
                <c:pt idx="1">
                  <c:v>July</c:v>
                </c:pt>
                <c:pt idx="2">
                  <c:v>August</c:v>
                </c:pt>
                <c:pt idx="3">
                  <c:v>September</c:v>
                </c:pt>
                <c:pt idx="4">
                  <c:v>October</c:v>
                </c:pt>
                <c:pt idx="5">
                  <c:v>November</c:v>
                </c:pt>
                <c:pt idx="6">
                  <c:v>December</c:v>
                </c:pt>
                <c:pt idx="7">
                  <c:v>January</c:v>
                </c:pt>
                <c:pt idx="8">
                  <c:v>February</c:v>
                </c:pt>
                <c:pt idx="9">
                  <c:v>March</c:v>
                </c:pt>
              </c:strCache>
            </c:strRef>
          </c:cat>
          <c:val>
            <c:numRef>
              <c:f>'March ''24'!$V$74:$V$83</c:f>
              <c:numCache>
                <c:formatCode>General</c:formatCode>
                <c:ptCount val="10"/>
                <c:pt idx="0">
                  <c:v>4.7094736842105256</c:v>
                </c:pt>
                <c:pt idx="1">
                  <c:v>4.7445833333333329</c:v>
                </c:pt>
                <c:pt idx="2">
                  <c:v>4.6353333333333335</c:v>
                </c:pt>
                <c:pt idx="3">
                  <c:v>4.4521430000000004</c:v>
                </c:pt>
                <c:pt idx="4">
                  <c:v>4.6553329999999997</c:v>
                </c:pt>
                <c:pt idx="5">
                  <c:v>4.7433329999999998</c:v>
                </c:pt>
                <c:pt idx="6">
                  <c:v>4.7290910000000004</c:v>
                </c:pt>
                <c:pt idx="7">
                  <c:v>4.5291670000000002</c:v>
                </c:pt>
                <c:pt idx="8">
                  <c:v>4.4790000000000001</c:v>
                </c:pt>
                <c:pt idx="9">
                  <c:v>4.4633330000000004</c:v>
                </c:pt>
              </c:numCache>
            </c:numRef>
          </c:val>
          <c:smooth val="0"/>
          <c:extLst>
            <c:ext xmlns:c16="http://schemas.microsoft.com/office/drawing/2014/chart" uri="{C3380CC4-5D6E-409C-BE32-E72D297353CC}">
              <c16:uniqueId val="{00000000-3396-41F7-85E4-11620C5E31B9}"/>
            </c:ext>
          </c:extLst>
        </c:ser>
        <c:dLbls>
          <c:showLegendKey val="0"/>
          <c:showVal val="0"/>
          <c:showCatName val="0"/>
          <c:showSerName val="0"/>
          <c:showPercent val="0"/>
          <c:showBubbleSize val="0"/>
        </c:dLbls>
        <c:marker val="1"/>
        <c:smooth val="0"/>
        <c:axId val="1097419327"/>
        <c:axId val="1941635183"/>
      </c:lineChart>
      <c:catAx>
        <c:axId val="109741932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941635183"/>
        <c:crosses val="autoZero"/>
        <c:auto val="1"/>
        <c:lblAlgn val="ctr"/>
        <c:lblOffset val="100"/>
        <c:noMultiLvlLbl val="0"/>
      </c:catAx>
      <c:valAx>
        <c:axId val="1941635183"/>
        <c:scaling>
          <c:orientation val="minMax"/>
          <c:max val="4.9000000000000012"/>
          <c:min val="4.2"/>
        </c:scaling>
        <c:delete val="0"/>
        <c:axPos val="l"/>
        <c:majorGridlines>
          <c:spPr>
            <a:ln w="9525" cap="flat" cmpd="sng" algn="ctr">
              <a:solidFill>
                <a:schemeClr val="tx1">
                  <a:lumMod val="15000"/>
                  <a:lumOff val="85000"/>
                </a:schemeClr>
              </a:solidFill>
              <a:round/>
            </a:ln>
            <a:effectLst/>
          </c:spPr>
        </c:majorGridlines>
        <c:numFmt formatCode="&quot;$&quot;#,##0.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097419327"/>
        <c:crosses val="autoZero"/>
        <c:crossBetween val="between"/>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a:solidFill>
                  <a:schemeClr val="tx1"/>
                </a:solidFill>
              </a:rPr>
              <a:t>2024</a:t>
            </a:r>
            <a:r>
              <a:rPr lang="en-US" sz="1800" baseline="0">
                <a:solidFill>
                  <a:schemeClr val="tx1"/>
                </a:solidFill>
              </a:rPr>
              <a:t> Planted Corn Acres (in millions)</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xVal>
            <c:strRef>
              <c:f>'March ''24'!$W$2</c:f>
              <c:strCache>
                <c:ptCount val="1"/>
                <c:pt idx="0">
                  <c:v>2024 Corn Planted Acres</c:v>
                </c:pt>
              </c:strCache>
            </c:strRef>
          </c:xVal>
          <c:yVal>
            <c:numRef>
              <c:f>'March ''24'!$W$3</c:f>
              <c:numCache>
                <c:formatCode>General</c:formatCode>
                <c:ptCount val="1"/>
                <c:pt idx="0">
                  <c:v>90</c:v>
                </c:pt>
              </c:numCache>
            </c:numRef>
          </c:yVal>
          <c:smooth val="0"/>
          <c:extLst>
            <c:ext xmlns:c16="http://schemas.microsoft.com/office/drawing/2014/chart" uri="{C3380CC4-5D6E-409C-BE32-E72D297353CC}">
              <c16:uniqueId val="{00000000-7DEE-463F-9491-74027BEBCFE8}"/>
            </c:ext>
          </c:extLst>
        </c:ser>
        <c:ser>
          <c:idx val="1"/>
          <c:order val="1"/>
          <c:spPr>
            <a:ln w="25400" cap="rnd">
              <a:noFill/>
              <a:round/>
            </a:ln>
            <a:effectLst/>
          </c:spPr>
          <c:marker>
            <c:symbol val="circle"/>
            <c:size val="5"/>
            <c:spPr>
              <a:solidFill>
                <a:schemeClr val="accent2"/>
              </a:solidFill>
              <a:ln w="9525">
                <a:solidFill>
                  <a:schemeClr val="accent2"/>
                </a:solidFill>
              </a:ln>
              <a:effectLst/>
            </c:spPr>
          </c:marker>
          <c:xVal>
            <c:strRef>
              <c:f>'March ''24'!$W$2</c:f>
              <c:strCache>
                <c:ptCount val="1"/>
                <c:pt idx="0">
                  <c:v>2024 Corn Planted Acres</c:v>
                </c:pt>
              </c:strCache>
            </c:strRef>
          </c:xVal>
          <c:yVal>
            <c:numRef>
              <c:f>'March ''24'!$W$4</c:f>
              <c:numCache>
                <c:formatCode>General</c:formatCode>
                <c:ptCount val="1"/>
                <c:pt idx="0">
                  <c:v>93</c:v>
                </c:pt>
              </c:numCache>
            </c:numRef>
          </c:yVal>
          <c:smooth val="0"/>
          <c:extLst>
            <c:ext xmlns:c16="http://schemas.microsoft.com/office/drawing/2014/chart" uri="{C3380CC4-5D6E-409C-BE32-E72D297353CC}">
              <c16:uniqueId val="{00000001-7DEE-463F-9491-74027BEBCFE8}"/>
            </c:ext>
          </c:extLst>
        </c:ser>
        <c:ser>
          <c:idx val="2"/>
          <c:order val="2"/>
          <c:spPr>
            <a:ln w="25400" cap="rnd">
              <a:noFill/>
              <a:round/>
            </a:ln>
            <a:effectLst/>
          </c:spPr>
          <c:marker>
            <c:symbol val="circle"/>
            <c:size val="5"/>
            <c:spPr>
              <a:solidFill>
                <a:schemeClr val="accent3"/>
              </a:solidFill>
              <a:ln w="9525">
                <a:solidFill>
                  <a:schemeClr val="accent3"/>
                </a:solidFill>
              </a:ln>
              <a:effectLst/>
            </c:spPr>
          </c:marker>
          <c:xVal>
            <c:strRef>
              <c:f>'March ''24'!$W$2</c:f>
              <c:strCache>
                <c:ptCount val="1"/>
                <c:pt idx="0">
                  <c:v>2024 Corn Planted Acres</c:v>
                </c:pt>
              </c:strCache>
            </c:strRef>
          </c:xVal>
          <c:yVal>
            <c:numRef>
              <c:f>'March ''24'!$W$5</c:f>
              <c:numCache>
                <c:formatCode>General</c:formatCode>
                <c:ptCount val="1"/>
                <c:pt idx="0">
                  <c:v>91.5</c:v>
                </c:pt>
              </c:numCache>
            </c:numRef>
          </c:yVal>
          <c:smooth val="0"/>
          <c:extLst>
            <c:ext xmlns:c16="http://schemas.microsoft.com/office/drawing/2014/chart" uri="{C3380CC4-5D6E-409C-BE32-E72D297353CC}">
              <c16:uniqueId val="{00000002-7DEE-463F-9491-74027BEBCFE8}"/>
            </c:ext>
          </c:extLst>
        </c:ser>
        <c:ser>
          <c:idx val="3"/>
          <c:order val="3"/>
          <c:spPr>
            <a:ln w="25400" cap="rnd">
              <a:noFill/>
              <a:round/>
            </a:ln>
            <a:effectLst/>
          </c:spPr>
          <c:marker>
            <c:symbol val="circle"/>
            <c:size val="5"/>
            <c:spPr>
              <a:solidFill>
                <a:schemeClr val="accent4"/>
              </a:solidFill>
              <a:ln w="9525">
                <a:solidFill>
                  <a:schemeClr val="accent4"/>
                </a:solidFill>
              </a:ln>
              <a:effectLst/>
            </c:spPr>
          </c:marker>
          <c:xVal>
            <c:strRef>
              <c:f>'March ''24'!$W$2</c:f>
              <c:strCache>
                <c:ptCount val="1"/>
                <c:pt idx="0">
                  <c:v>2024 Corn Planted Acres</c:v>
                </c:pt>
              </c:strCache>
            </c:strRef>
          </c:xVal>
          <c:yVal>
            <c:numRef>
              <c:f>'March ''24'!$W$6</c:f>
              <c:numCache>
                <c:formatCode>General</c:formatCode>
                <c:ptCount val="1"/>
                <c:pt idx="0">
                  <c:v>92.1</c:v>
                </c:pt>
              </c:numCache>
            </c:numRef>
          </c:yVal>
          <c:smooth val="0"/>
          <c:extLst>
            <c:ext xmlns:c16="http://schemas.microsoft.com/office/drawing/2014/chart" uri="{C3380CC4-5D6E-409C-BE32-E72D297353CC}">
              <c16:uniqueId val="{00000003-7DEE-463F-9491-74027BEBCFE8}"/>
            </c:ext>
          </c:extLst>
        </c:ser>
        <c:ser>
          <c:idx val="4"/>
          <c:order val="4"/>
          <c:spPr>
            <a:ln w="25400" cap="rnd">
              <a:noFill/>
              <a:round/>
            </a:ln>
            <a:effectLst/>
          </c:spPr>
          <c:marker>
            <c:symbol val="circle"/>
            <c:size val="5"/>
            <c:spPr>
              <a:solidFill>
                <a:schemeClr val="accent5"/>
              </a:solidFill>
              <a:ln w="9525">
                <a:solidFill>
                  <a:schemeClr val="accent5"/>
                </a:solidFill>
              </a:ln>
              <a:effectLst/>
            </c:spPr>
          </c:marker>
          <c:xVal>
            <c:strRef>
              <c:f>'March ''24'!$W$2</c:f>
              <c:strCache>
                <c:ptCount val="1"/>
                <c:pt idx="0">
                  <c:v>2024 Corn Planted Acres</c:v>
                </c:pt>
              </c:strCache>
            </c:strRef>
          </c:xVal>
          <c:yVal>
            <c:numRef>
              <c:f>'March ''24'!$W$7</c:f>
              <c:numCache>
                <c:formatCode>General</c:formatCode>
                <c:ptCount val="1"/>
                <c:pt idx="0">
                  <c:v>91.7</c:v>
                </c:pt>
              </c:numCache>
            </c:numRef>
          </c:yVal>
          <c:smooth val="0"/>
          <c:extLst>
            <c:ext xmlns:c16="http://schemas.microsoft.com/office/drawing/2014/chart" uri="{C3380CC4-5D6E-409C-BE32-E72D297353CC}">
              <c16:uniqueId val="{00000004-7DEE-463F-9491-74027BEBCFE8}"/>
            </c:ext>
          </c:extLst>
        </c:ser>
        <c:ser>
          <c:idx val="5"/>
          <c:order val="5"/>
          <c:spPr>
            <a:ln w="25400" cap="rnd">
              <a:noFill/>
              <a:round/>
            </a:ln>
            <a:effectLst/>
          </c:spPr>
          <c:marker>
            <c:symbol val="circle"/>
            <c:size val="5"/>
            <c:spPr>
              <a:solidFill>
                <a:schemeClr val="accent6"/>
              </a:solidFill>
              <a:ln w="9525">
                <a:solidFill>
                  <a:schemeClr val="accent6"/>
                </a:solidFill>
              </a:ln>
              <a:effectLst/>
            </c:spPr>
          </c:marker>
          <c:xVal>
            <c:strRef>
              <c:f>'March ''24'!$W$2</c:f>
              <c:strCache>
                <c:ptCount val="1"/>
                <c:pt idx="0">
                  <c:v>2024 Corn Planted Acres</c:v>
                </c:pt>
              </c:strCache>
            </c:strRef>
          </c:xVal>
          <c:yVal>
            <c:numRef>
              <c:f>'March ''24'!$W$8</c:f>
              <c:numCache>
                <c:formatCode>General</c:formatCode>
                <c:ptCount val="1"/>
                <c:pt idx="0">
                  <c:v>90.5</c:v>
                </c:pt>
              </c:numCache>
            </c:numRef>
          </c:yVal>
          <c:smooth val="0"/>
          <c:extLst>
            <c:ext xmlns:c16="http://schemas.microsoft.com/office/drawing/2014/chart" uri="{C3380CC4-5D6E-409C-BE32-E72D297353CC}">
              <c16:uniqueId val="{00000005-7DEE-463F-9491-74027BEBCFE8}"/>
            </c:ext>
          </c:extLst>
        </c:ser>
        <c:ser>
          <c:idx val="6"/>
          <c:order val="6"/>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xVal>
            <c:strRef>
              <c:f>'March ''24'!$W$2</c:f>
              <c:strCache>
                <c:ptCount val="1"/>
                <c:pt idx="0">
                  <c:v>2024 Corn Planted Acres</c:v>
                </c:pt>
              </c:strCache>
            </c:strRef>
          </c:xVal>
          <c:yVal>
            <c:numRef>
              <c:f>'March ''24'!$W$9</c:f>
              <c:numCache>
                <c:formatCode>General</c:formatCode>
                <c:ptCount val="1"/>
                <c:pt idx="0">
                  <c:v>91</c:v>
                </c:pt>
              </c:numCache>
            </c:numRef>
          </c:yVal>
          <c:smooth val="0"/>
          <c:extLst>
            <c:ext xmlns:c16="http://schemas.microsoft.com/office/drawing/2014/chart" uri="{C3380CC4-5D6E-409C-BE32-E72D297353CC}">
              <c16:uniqueId val="{00000006-7DEE-463F-9491-74027BEBCFE8}"/>
            </c:ext>
          </c:extLst>
        </c:ser>
        <c:ser>
          <c:idx val="7"/>
          <c:order val="7"/>
          <c:spPr>
            <a:ln w="25400" cap="rnd">
              <a:noFill/>
              <a:round/>
            </a:ln>
            <a:effectLst/>
          </c:spPr>
          <c:marker>
            <c:symbol val="circle"/>
            <c:size val="5"/>
            <c:spPr>
              <a:solidFill>
                <a:schemeClr val="accent2">
                  <a:lumMod val="60000"/>
                </a:schemeClr>
              </a:solidFill>
              <a:ln w="9525">
                <a:solidFill>
                  <a:schemeClr val="accent2">
                    <a:lumMod val="60000"/>
                  </a:schemeClr>
                </a:solidFill>
              </a:ln>
              <a:effectLst/>
            </c:spPr>
          </c:marker>
          <c:xVal>
            <c:strRef>
              <c:f>'March ''24'!$W$2</c:f>
              <c:strCache>
                <c:ptCount val="1"/>
                <c:pt idx="0">
                  <c:v>2024 Corn Planted Acres</c:v>
                </c:pt>
              </c:strCache>
            </c:strRef>
          </c:xVal>
          <c:yVal>
            <c:numRef>
              <c:f>'March ''24'!$W$10</c:f>
              <c:numCache>
                <c:formatCode>General</c:formatCode>
                <c:ptCount val="1"/>
                <c:pt idx="0">
                  <c:v>90.5</c:v>
                </c:pt>
              </c:numCache>
            </c:numRef>
          </c:yVal>
          <c:smooth val="0"/>
          <c:extLst>
            <c:ext xmlns:c16="http://schemas.microsoft.com/office/drawing/2014/chart" uri="{C3380CC4-5D6E-409C-BE32-E72D297353CC}">
              <c16:uniqueId val="{00000007-7DEE-463F-9491-74027BEBCFE8}"/>
            </c:ext>
          </c:extLst>
        </c:ser>
        <c:ser>
          <c:idx val="8"/>
          <c:order val="8"/>
          <c:spPr>
            <a:ln w="25400" cap="rnd">
              <a:noFill/>
              <a:round/>
            </a:ln>
            <a:effectLst/>
          </c:spPr>
          <c:marker>
            <c:symbol val="circle"/>
            <c:size val="5"/>
            <c:spPr>
              <a:solidFill>
                <a:schemeClr val="accent3">
                  <a:lumMod val="60000"/>
                </a:schemeClr>
              </a:solidFill>
              <a:ln w="9525">
                <a:solidFill>
                  <a:schemeClr val="accent3">
                    <a:lumMod val="60000"/>
                  </a:schemeClr>
                </a:solidFill>
              </a:ln>
              <a:effectLst/>
            </c:spPr>
          </c:marker>
          <c:xVal>
            <c:strRef>
              <c:f>'March ''24'!$W$2</c:f>
              <c:strCache>
                <c:ptCount val="1"/>
                <c:pt idx="0">
                  <c:v>2024 Corn Planted Acres</c:v>
                </c:pt>
              </c:strCache>
            </c:strRef>
          </c:xVal>
          <c:yVal>
            <c:numRef>
              <c:f>'March ''24'!$W$11</c:f>
              <c:numCache>
                <c:formatCode>General</c:formatCode>
                <c:ptCount val="1"/>
              </c:numCache>
            </c:numRef>
          </c:yVal>
          <c:smooth val="0"/>
          <c:extLst>
            <c:ext xmlns:c16="http://schemas.microsoft.com/office/drawing/2014/chart" uri="{C3380CC4-5D6E-409C-BE32-E72D297353CC}">
              <c16:uniqueId val="{00000008-7DEE-463F-9491-74027BEBCFE8}"/>
            </c:ext>
          </c:extLst>
        </c:ser>
        <c:ser>
          <c:idx val="9"/>
          <c:order val="9"/>
          <c:spPr>
            <a:ln w="25400" cap="rnd">
              <a:noFill/>
              <a:round/>
            </a:ln>
            <a:effectLst/>
          </c:spPr>
          <c:marker>
            <c:symbol val="circle"/>
            <c:size val="5"/>
            <c:spPr>
              <a:solidFill>
                <a:schemeClr val="accent4">
                  <a:lumMod val="60000"/>
                </a:schemeClr>
              </a:solidFill>
              <a:ln w="9525">
                <a:solidFill>
                  <a:schemeClr val="accent4">
                    <a:lumMod val="60000"/>
                  </a:schemeClr>
                </a:solidFill>
              </a:ln>
              <a:effectLst/>
            </c:spPr>
          </c:marker>
          <c:xVal>
            <c:strRef>
              <c:f>'March ''24'!$W$2</c:f>
              <c:strCache>
                <c:ptCount val="1"/>
                <c:pt idx="0">
                  <c:v>2024 Corn Planted Acres</c:v>
                </c:pt>
              </c:strCache>
            </c:strRef>
          </c:xVal>
          <c:yVal>
            <c:numRef>
              <c:f>'March ''24'!$W$12</c:f>
              <c:numCache>
                <c:formatCode>General</c:formatCode>
                <c:ptCount val="1"/>
              </c:numCache>
            </c:numRef>
          </c:yVal>
          <c:smooth val="0"/>
          <c:extLst>
            <c:ext xmlns:c16="http://schemas.microsoft.com/office/drawing/2014/chart" uri="{C3380CC4-5D6E-409C-BE32-E72D297353CC}">
              <c16:uniqueId val="{00000009-7DEE-463F-9491-74027BEBCFE8}"/>
            </c:ext>
          </c:extLst>
        </c:ser>
        <c:ser>
          <c:idx val="10"/>
          <c:order val="10"/>
          <c:spPr>
            <a:ln w="25400" cap="rnd">
              <a:noFill/>
              <a:round/>
            </a:ln>
            <a:effectLst/>
          </c:spPr>
          <c:marker>
            <c:symbol val="circle"/>
            <c:size val="5"/>
            <c:spPr>
              <a:solidFill>
                <a:schemeClr val="accent5">
                  <a:lumMod val="60000"/>
                </a:schemeClr>
              </a:solidFill>
              <a:ln w="9525">
                <a:solidFill>
                  <a:schemeClr val="accent5">
                    <a:lumMod val="60000"/>
                  </a:schemeClr>
                </a:solidFill>
              </a:ln>
              <a:effectLst/>
            </c:spPr>
          </c:marker>
          <c:xVal>
            <c:strRef>
              <c:f>'March ''24'!$W$2</c:f>
              <c:strCache>
                <c:ptCount val="1"/>
                <c:pt idx="0">
                  <c:v>2024 Corn Planted Acres</c:v>
                </c:pt>
              </c:strCache>
            </c:strRef>
          </c:xVal>
          <c:yVal>
            <c:numRef>
              <c:f>'March ''24'!$W$13</c:f>
              <c:numCache>
                <c:formatCode>General</c:formatCode>
                <c:ptCount val="1"/>
              </c:numCache>
            </c:numRef>
          </c:yVal>
          <c:smooth val="0"/>
          <c:extLst>
            <c:ext xmlns:c16="http://schemas.microsoft.com/office/drawing/2014/chart" uri="{C3380CC4-5D6E-409C-BE32-E72D297353CC}">
              <c16:uniqueId val="{0000000A-7DEE-463F-9491-74027BEBCFE8}"/>
            </c:ext>
          </c:extLst>
        </c:ser>
        <c:ser>
          <c:idx val="11"/>
          <c:order val="11"/>
          <c:spPr>
            <a:ln w="25400" cap="rnd">
              <a:noFill/>
              <a:round/>
            </a:ln>
            <a:effectLst/>
          </c:spPr>
          <c:marker>
            <c:symbol val="circle"/>
            <c:size val="5"/>
            <c:spPr>
              <a:solidFill>
                <a:schemeClr val="accent6">
                  <a:lumMod val="60000"/>
                </a:schemeClr>
              </a:solidFill>
              <a:ln w="9525">
                <a:solidFill>
                  <a:schemeClr val="accent6">
                    <a:lumMod val="60000"/>
                  </a:schemeClr>
                </a:solidFill>
              </a:ln>
              <a:effectLst/>
            </c:spPr>
          </c:marker>
          <c:xVal>
            <c:strRef>
              <c:f>'March ''24'!$W$2</c:f>
              <c:strCache>
                <c:ptCount val="1"/>
                <c:pt idx="0">
                  <c:v>2024 Corn Planted Acres</c:v>
                </c:pt>
              </c:strCache>
            </c:strRef>
          </c:xVal>
          <c:yVal>
            <c:numRef>
              <c:f>'March ''24'!$W$14</c:f>
              <c:numCache>
                <c:formatCode>General</c:formatCode>
                <c:ptCount val="1"/>
                <c:pt idx="0">
                  <c:v>93.8</c:v>
                </c:pt>
              </c:numCache>
            </c:numRef>
          </c:yVal>
          <c:smooth val="0"/>
          <c:extLst>
            <c:ext xmlns:c16="http://schemas.microsoft.com/office/drawing/2014/chart" uri="{C3380CC4-5D6E-409C-BE32-E72D297353CC}">
              <c16:uniqueId val="{0000000B-7DEE-463F-9491-74027BEBCFE8}"/>
            </c:ext>
          </c:extLst>
        </c:ser>
        <c:ser>
          <c:idx val="12"/>
          <c:order val="12"/>
          <c:spPr>
            <a:ln w="25400" cap="rnd">
              <a:no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xVal>
            <c:strRef>
              <c:f>'March ''24'!$W$2</c:f>
              <c:strCache>
                <c:ptCount val="1"/>
                <c:pt idx="0">
                  <c:v>2024 Corn Planted Acres</c:v>
                </c:pt>
              </c:strCache>
            </c:strRef>
          </c:xVal>
          <c:yVal>
            <c:numRef>
              <c:f>'March ''24'!$W$15</c:f>
              <c:numCache>
                <c:formatCode>General</c:formatCode>
                <c:ptCount val="1"/>
                <c:pt idx="0">
                  <c:v>93</c:v>
                </c:pt>
              </c:numCache>
            </c:numRef>
          </c:yVal>
          <c:smooth val="0"/>
          <c:extLst>
            <c:ext xmlns:c16="http://schemas.microsoft.com/office/drawing/2014/chart" uri="{C3380CC4-5D6E-409C-BE32-E72D297353CC}">
              <c16:uniqueId val="{0000000C-7DEE-463F-9491-74027BEBCFE8}"/>
            </c:ext>
          </c:extLst>
        </c:ser>
        <c:ser>
          <c:idx val="13"/>
          <c:order val="13"/>
          <c:spPr>
            <a:ln w="25400" cap="rnd">
              <a:noFill/>
              <a:round/>
            </a:ln>
            <a:effectLst/>
          </c:spPr>
          <c:marker>
            <c:symbol val="circle"/>
            <c:size val="5"/>
            <c:spPr>
              <a:solidFill>
                <a:schemeClr val="accent2">
                  <a:lumMod val="80000"/>
                  <a:lumOff val="20000"/>
                </a:schemeClr>
              </a:solidFill>
              <a:ln w="9525">
                <a:solidFill>
                  <a:schemeClr val="accent2">
                    <a:lumMod val="80000"/>
                    <a:lumOff val="20000"/>
                  </a:schemeClr>
                </a:solidFill>
              </a:ln>
              <a:effectLst/>
            </c:spPr>
          </c:marker>
          <c:xVal>
            <c:strRef>
              <c:f>'March ''24'!$W$2</c:f>
              <c:strCache>
                <c:ptCount val="1"/>
                <c:pt idx="0">
                  <c:v>2024 Corn Planted Acres</c:v>
                </c:pt>
              </c:strCache>
            </c:strRef>
          </c:xVal>
          <c:yVal>
            <c:numRef>
              <c:f>'March ''24'!$W$16</c:f>
              <c:numCache>
                <c:formatCode>General</c:formatCode>
                <c:ptCount val="1"/>
                <c:pt idx="0">
                  <c:v>93.9</c:v>
                </c:pt>
              </c:numCache>
            </c:numRef>
          </c:yVal>
          <c:smooth val="0"/>
          <c:extLst>
            <c:ext xmlns:c16="http://schemas.microsoft.com/office/drawing/2014/chart" uri="{C3380CC4-5D6E-409C-BE32-E72D297353CC}">
              <c16:uniqueId val="{0000000D-7DEE-463F-9491-74027BEBCFE8}"/>
            </c:ext>
          </c:extLst>
        </c:ser>
        <c:ser>
          <c:idx val="14"/>
          <c:order val="14"/>
          <c:spPr>
            <a:ln w="25400" cap="rnd">
              <a:noFill/>
              <a:round/>
            </a:ln>
            <a:effectLst/>
          </c:spPr>
          <c:marker>
            <c:symbol val="circle"/>
            <c:size val="5"/>
            <c:spPr>
              <a:solidFill>
                <a:schemeClr val="accent3">
                  <a:lumMod val="80000"/>
                  <a:lumOff val="20000"/>
                </a:schemeClr>
              </a:solidFill>
              <a:ln w="9525">
                <a:solidFill>
                  <a:schemeClr val="accent3">
                    <a:lumMod val="80000"/>
                    <a:lumOff val="20000"/>
                  </a:schemeClr>
                </a:solidFill>
              </a:ln>
              <a:effectLst/>
            </c:spPr>
          </c:marker>
          <c:xVal>
            <c:strRef>
              <c:f>'March ''24'!$W$2</c:f>
              <c:strCache>
                <c:ptCount val="1"/>
                <c:pt idx="0">
                  <c:v>2024 Corn Planted Acres</c:v>
                </c:pt>
              </c:strCache>
            </c:strRef>
          </c:xVal>
          <c:yVal>
            <c:numRef>
              <c:f>'March ''24'!$W$17</c:f>
              <c:numCache>
                <c:formatCode>General</c:formatCode>
                <c:ptCount val="1"/>
              </c:numCache>
            </c:numRef>
          </c:yVal>
          <c:smooth val="0"/>
          <c:extLst>
            <c:ext xmlns:c16="http://schemas.microsoft.com/office/drawing/2014/chart" uri="{C3380CC4-5D6E-409C-BE32-E72D297353CC}">
              <c16:uniqueId val="{0000000E-7DEE-463F-9491-74027BEBCFE8}"/>
            </c:ext>
          </c:extLst>
        </c:ser>
        <c:ser>
          <c:idx val="15"/>
          <c:order val="15"/>
          <c:spPr>
            <a:ln w="25400" cap="rnd">
              <a:noFill/>
              <a:round/>
            </a:ln>
            <a:effectLst/>
          </c:spPr>
          <c:marker>
            <c:symbol val="circle"/>
            <c:size val="5"/>
            <c:spPr>
              <a:solidFill>
                <a:schemeClr val="accent4">
                  <a:lumMod val="80000"/>
                  <a:lumOff val="20000"/>
                </a:schemeClr>
              </a:solidFill>
              <a:ln w="9525">
                <a:solidFill>
                  <a:schemeClr val="accent4">
                    <a:lumMod val="80000"/>
                    <a:lumOff val="20000"/>
                  </a:schemeClr>
                </a:solidFill>
              </a:ln>
              <a:effectLst/>
            </c:spPr>
          </c:marker>
          <c:xVal>
            <c:strRef>
              <c:f>'March ''24'!$W$2</c:f>
              <c:strCache>
                <c:ptCount val="1"/>
                <c:pt idx="0">
                  <c:v>2024 Corn Planted Acres</c:v>
                </c:pt>
              </c:strCache>
            </c:strRef>
          </c:xVal>
          <c:yVal>
            <c:numRef>
              <c:f>'March ''24'!$W$18</c:f>
              <c:numCache>
                <c:formatCode>General</c:formatCode>
                <c:ptCount val="1"/>
                <c:pt idx="0">
                  <c:v>93.5</c:v>
                </c:pt>
              </c:numCache>
            </c:numRef>
          </c:yVal>
          <c:smooth val="0"/>
          <c:extLst>
            <c:ext xmlns:c16="http://schemas.microsoft.com/office/drawing/2014/chart" uri="{C3380CC4-5D6E-409C-BE32-E72D297353CC}">
              <c16:uniqueId val="{0000000F-7DEE-463F-9491-74027BEBCFE8}"/>
            </c:ext>
          </c:extLst>
        </c:ser>
        <c:ser>
          <c:idx val="17"/>
          <c:order val="16"/>
          <c:spPr>
            <a:ln w="25400" cap="rnd">
              <a:noFill/>
              <a:round/>
            </a:ln>
            <a:effectLst/>
          </c:spPr>
          <c:marker>
            <c:symbol val="circle"/>
            <c:size val="5"/>
            <c:spPr>
              <a:solidFill>
                <a:schemeClr val="accent6">
                  <a:lumMod val="80000"/>
                  <a:lumOff val="20000"/>
                </a:schemeClr>
              </a:solidFill>
              <a:ln w="9525">
                <a:solidFill>
                  <a:schemeClr val="accent6">
                    <a:lumMod val="80000"/>
                    <a:lumOff val="20000"/>
                  </a:schemeClr>
                </a:solidFill>
              </a:ln>
              <a:effectLst/>
            </c:spPr>
          </c:marker>
          <c:yVal>
            <c:numRef>
              <c:f>'March ''24'!$W$19</c:f>
              <c:numCache>
                <c:formatCode>General</c:formatCode>
                <c:ptCount val="1"/>
                <c:pt idx="0">
                  <c:v>93</c:v>
                </c:pt>
              </c:numCache>
            </c:numRef>
          </c:yVal>
          <c:smooth val="0"/>
          <c:extLst>
            <c:ext xmlns:c16="http://schemas.microsoft.com/office/drawing/2014/chart" uri="{C3380CC4-5D6E-409C-BE32-E72D297353CC}">
              <c16:uniqueId val="{00000010-7DEE-463F-9491-74027BEBCFE8}"/>
            </c:ext>
          </c:extLst>
        </c:ser>
        <c:ser>
          <c:idx val="18"/>
          <c:order val="17"/>
          <c:spPr>
            <a:ln w="25400" cap="rnd">
              <a:noFill/>
              <a:round/>
            </a:ln>
            <a:effectLst/>
          </c:spPr>
          <c:marker>
            <c:symbol val="circle"/>
            <c:size val="5"/>
            <c:spPr>
              <a:solidFill>
                <a:schemeClr val="accent1">
                  <a:lumMod val="80000"/>
                </a:schemeClr>
              </a:solidFill>
              <a:ln w="9525">
                <a:solidFill>
                  <a:schemeClr val="accent1">
                    <a:lumMod val="80000"/>
                  </a:schemeClr>
                </a:solidFill>
              </a:ln>
              <a:effectLst/>
            </c:spPr>
          </c:marker>
          <c:yVal>
            <c:numRef>
              <c:f>'March ''24'!$W$20</c:f>
              <c:numCache>
                <c:formatCode>General</c:formatCode>
                <c:ptCount val="1"/>
                <c:pt idx="0">
                  <c:v>92.2</c:v>
                </c:pt>
              </c:numCache>
            </c:numRef>
          </c:yVal>
          <c:smooth val="0"/>
          <c:extLst>
            <c:ext xmlns:c16="http://schemas.microsoft.com/office/drawing/2014/chart" uri="{C3380CC4-5D6E-409C-BE32-E72D297353CC}">
              <c16:uniqueId val="{00000011-7DEE-463F-9491-74027BEBCFE8}"/>
            </c:ext>
          </c:extLst>
        </c:ser>
        <c:ser>
          <c:idx val="16"/>
          <c:order val="18"/>
          <c:spPr>
            <a:ln w="25400" cap="rnd">
              <a:noFill/>
              <a:round/>
            </a:ln>
            <a:effectLst/>
          </c:spPr>
          <c:marker>
            <c:symbol val="circle"/>
            <c:size val="9"/>
            <c:spPr>
              <a:solidFill>
                <a:schemeClr val="tx1"/>
              </a:solidFill>
              <a:ln w="9525">
                <a:solidFill>
                  <a:schemeClr val="tx1"/>
                </a:solidFill>
              </a:ln>
              <a:effectLst/>
            </c:spPr>
          </c:marker>
          <c:xVal>
            <c:strRef>
              <c:f>'March ''24'!$W$2</c:f>
              <c:strCache>
                <c:ptCount val="1"/>
                <c:pt idx="0">
                  <c:v>2024 Corn Planted Acres</c:v>
                </c:pt>
              </c:strCache>
            </c:strRef>
          </c:xVal>
          <c:yVal>
            <c:numRef>
              <c:f>'March ''24'!$W$25</c:f>
              <c:numCache>
                <c:formatCode>General</c:formatCode>
                <c:ptCount val="1"/>
                <c:pt idx="0">
                  <c:v>92.121428571428581</c:v>
                </c:pt>
              </c:numCache>
            </c:numRef>
          </c:yVal>
          <c:smooth val="0"/>
          <c:extLst>
            <c:ext xmlns:c16="http://schemas.microsoft.com/office/drawing/2014/chart" uri="{C3380CC4-5D6E-409C-BE32-E72D297353CC}">
              <c16:uniqueId val="{00000012-7DEE-463F-9491-74027BEBCFE8}"/>
            </c:ext>
          </c:extLst>
        </c:ser>
        <c:dLbls>
          <c:showLegendKey val="0"/>
          <c:showVal val="0"/>
          <c:showCatName val="0"/>
          <c:showSerName val="0"/>
          <c:showPercent val="0"/>
          <c:showBubbleSize val="0"/>
        </c:dLbls>
        <c:axId val="1097381887"/>
        <c:axId val="1860725695"/>
      </c:scatterChart>
      <c:valAx>
        <c:axId val="1097381887"/>
        <c:scaling>
          <c:orientation val="minMax"/>
          <c:max val="1.5"/>
          <c:min val="0.5"/>
        </c:scaling>
        <c:delete val="1"/>
        <c:axPos val="b"/>
        <c:majorGridlines>
          <c:spPr>
            <a:ln w="9525" cap="flat" cmpd="sng" algn="ctr">
              <a:noFill/>
              <a:round/>
            </a:ln>
            <a:effectLst/>
          </c:spPr>
        </c:majorGridlines>
        <c:majorTickMark val="none"/>
        <c:minorTickMark val="none"/>
        <c:tickLblPos val="nextTo"/>
        <c:crossAx val="1860725695"/>
        <c:crosses val="autoZero"/>
        <c:crossBetween val="midCat"/>
      </c:valAx>
      <c:valAx>
        <c:axId val="18607256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097381887"/>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dirty="0">
                <a:solidFill>
                  <a:schemeClr val="tx1"/>
                </a:solidFill>
              </a:rPr>
              <a:t>2024/25</a:t>
            </a:r>
            <a:r>
              <a:rPr lang="en-US" sz="1800" baseline="0" dirty="0">
                <a:solidFill>
                  <a:schemeClr val="tx1"/>
                </a:solidFill>
              </a:rPr>
              <a:t> Soybean Price</a:t>
            </a:r>
            <a:endParaRPr lang="en-US" sz="1800" dirty="0">
              <a:solidFill>
                <a:schemeClr val="tx1"/>
              </a:solidFill>
            </a:endParaRP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yVal>
            <c:numRef>
              <c:f>'March ''24'!$R$3</c:f>
              <c:numCache>
                <c:formatCode>General</c:formatCode>
                <c:ptCount val="1"/>
                <c:pt idx="0">
                  <c:v>12.65</c:v>
                </c:pt>
              </c:numCache>
            </c:numRef>
          </c:yVal>
          <c:smooth val="0"/>
          <c:extLst>
            <c:ext xmlns:c16="http://schemas.microsoft.com/office/drawing/2014/chart" uri="{C3380CC4-5D6E-409C-BE32-E72D297353CC}">
              <c16:uniqueId val="{00000000-96BB-4353-9608-42F952A6FBDA}"/>
            </c:ext>
          </c:extLst>
        </c:ser>
        <c:ser>
          <c:idx val="1"/>
          <c:order val="1"/>
          <c:spPr>
            <a:ln w="25400" cap="rnd">
              <a:noFill/>
              <a:round/>
            </a:ln>
            <a:effectLst/>
          </c:spPr>
          <c:marker>
            <c:symbol val="circle"/>
            <c:size val="5"/>
            <c:spPr>
              <a:solidFill>
                <a:schemeClr val="accent2"/>
              </a:solidFill>
              <a:ln w="9525">
                <a:solidFill>
                  <a:schemeClr val="accent2"/>
                </a:solidFill>
              </a:ln>
              <a:effectLst/>
            </c:spPr>
          </c:marker>
          <c:yVal>
            <c:numRef>
              <c:f>'March ''24'!$R$4</c:f>
              <c:numCache>
                <c:formatCode>General</c:formatCode>
                <c:ptCount val="1"/>
                <c:pt idx="0">
                  <c:v>10.64</c:v>
                </c:pt>
              </c:numCache>
            </c:numRef>
          </c:yVal>
          <c:smooth val="0"/>
          <c:extLst>
            <c:ext xmlns:c16="http://schemas.microsoft.com/office/drawing/2014/chart" uri="{C3380CC4-5D6E-409C-BE32-E72D297353CC}">
              <c16:uniqueId val="{00000001-96BB-4353-9608-42F952A6FBDA}"/>
            </c:ext>
          </c:extLst>
        </c:ser>
        <c:ser>
          <c:idx val="2"/>
          <c:order val="2"/>
          <c:spPr>
            <a:ln w="25400" cap="rnd">
              <a:noFill/>
              <a:round/>
            </a:ln>
            <a:effectLst/>
          </c:spPr>
          <c:marker>
            <c:symbol val="circle"/>
            <c:size val="5"/>
            <c:spPr>
              <a:solidFill>
                <a:schemeClr val="accent3"/>
              </a:solidFill>
              <a:ln w="9525">
                <a:solidFill>
                  <a:schemeClr val="accent3"/>
                </a:solidFill>
              </a:ln>
              <a:effectLst/>
            </c:spPr>
          </c:marker>
          <c:yVal>
            <c:numRef>
              <c:f>'March ''24'!$R$5</c:f>
              <c:numCache>
                <c:formatCode>General</c:formatCode>
                <c:ptCount val="1"/>
                <c:pt idx="0">
                  <c:v>12.6</c:v>
                </c:pt>
              </c:numCache>
            </c:numRef>
          </c:yVal>
          <c:smooth val="0"/>
          <c:extLst>
            <c:ext xmlns:c16="http://schemas.microsoft.com/office/drawing/2014/chart" uri="{C3380CC4-5D6E-409C-BE32-E72D297353CC}">
              <c16:uniqueId val="{00000002-96BB-4353-9608-42F952A6FBDA}"/>
            </c:ext>
          </c:extLst>
        </c:ser>
        <c:ser>
          <c:idx val="3"/>
          <c:order val="3"/>
          <c:spPr>
            <a:ln w="25400" cap="rnd">
              <a:noFill/>
              <a:round/>
            </a:ln>
            <a:effectLst/>
          </c:spPr>
          <c:marker>
            <c:symbol val="circle"/>
            <c:size val="5"/>
            <c:spPr>
              <a:solidFill>
                <a:schemeClr val="accent4"/>
              </a:solidFill>
              <a:ln w="9525">
                <a:solidFill>
                  <a:schemeClr val="accent4"/>
                </a:solidFill>
              </a:ln>
              <a:effectLst/>
            </c:spPr>
          </c:marker>
          <c:yVal>
            <c:numRef>
              <c:f>'March ''24'!$R$6</c:f>
              <c:numCache>
                <c:formatCode>General</c:formatCode>
                <c:ptCount val="1"/>
                <c:pt idx="0">
                  <c:v>12.2</c:v>
                </c:pt>
              </c:numCache>
            </c:numRef>
          </c:yVal>
          <c:smooth val="0"/>
          <c:extLst>
            <c:ext xmlns:c16="http://schemas.microsoft.com/office/drawing/2014/chart" uri="{C3380CC4-5D6E-409C-BE32-E72D297353CC}">
              <c16:uniqueId val="{00000003-96BB-4353-9608-42F952A6FBDA}"/>
            </c:ext>
          </c:extLst>
        </c:ser>
        <c:ser>
          <c:idx val="4"/>
          <c:order val="4"/>
          <c:spPr>
            <a:ln w="25400" cap="rnd">
              <a:noFill/>
              <a:round/>
            </a:ln>
            <a:effectLst/>
          </c:spPr>
          <c:marker>
            <c:symbol val="circle"/>
            <c:size val="5"/>
            <c:spPr>
              <a:solidFill>
                <a:schemeClr val="accent5"/>
              </a:solidFill>
              <a:ln w="9525">
                <a:solidFill>
                  <a:schemeClr val="accent5"/>
                </a:solidFill>
              </a:ln>
              <a:effectLst/>
            </c:spPr>
          </c:marker>
          <c:yVal>
            <c:numRef>
              <c:f>'March ''24'!$R$7</c:f>
              <c:numCache>
                <c:formatCode>General</c:formatCode>
                <c:ptCount val="1"/>
                <c:pt idx="0">
                  <c:v>12.02</c:v>
                </c:pt>
              </c:numCache>
            </c:numRef>
          </c:yVal>
          <c:smooth val="0"/>
          <c:extLst>
            <c:ext xmlns:c16="http://schemas.microsoft.com/office/drawing/2014/chart" uri="{C3380CC4-5D6E-409C-BE32-E72D297353CC}">
              <c16:uniqueId val="{00000004-96BB-4353-9608-42F952A6FBDA}"/>
            </c:ext>
          </c:extLst>
        </c:ser>
        <c:ser>
          <c:idx val="5"/>
          <c:order val="5"/>
          <c:spPr>
            <a:ln w="25400" cap="rnd">
              <a:noFill/>
              <a:round/>
            </a:ln>
            <a:effectLst/>
          </c:spPr>
          <c:marker>
            <c:symbol val="circle"/>
            <c:size val="5"/>
            <c:spPr>
              <a:solidFill>
                <a:schemeClr val="accent6"/>
              </a:solidFill>
              <a:ln w="9525">
                <a:solidFill>
                  <a:schemeClr val="accent6"/>
                </a:solidFill>
              </a:ln>
              <a:effectLst/>
            </c:spPr>
          </c:marker>
          <c:yVal>
            <c:numRef>
              <c:f>'March ''24'!$R$8</c:f>
              <c:numCache>
                <c:formatCode>General</c:formatCode>
                <c:ptCount val="1"/>
                <c:pt idx="0">
                  <c:v>10.95</c:v>
                </c:pt>
              </c:numCache>
            </c:numRef>
          </c:yVal>
          <c:smooth val="0"/>
          <c:extLst>
            <c:ext xmlns:c16="http://schemas.microsoft.com/office/drawing/2014/chart" uri="{C3380CC4-5D6E-409C-BE32-E72D297353CC}">
              <c16:uniqueId val="{00000005-96BB-4353-9608-42F952A6FBDA}"/>
            </c:ext>
          </c:extLst>
        </c:ser>
        <c:ser>
          <c:idx val="6"/>
          <c:order val="6"/>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yVal>
            <c:numRef>
              <c:f>'March ''24'!$R$9</c:f>
              <c:numCache>
                <c:formatCode>General</c:formatCode>
                <c:ptCount val="1"/>
                <c:pt idx="0">
                  <c:v>11.15</c:v>
                </c:pt>
              </c:numCache>
            </c:numRef>
          </c:yVal>
          <c:smooth val="0"/>
          <c:extLst>
            <c:ext xmlns:c16="http://schemas.microsoft.com/office/drawing/2014/chart" uri="{C3380CC4-5D6E-409C-BE32-E72D297353CC}">
              <c16:uniqueId val="{00000006-96BB-4353-9608-42F952A6FBDA}"/>
            </c:ext>
          </c:extLst>
        </c:ser>
        <c:ser>
          <c:idx val="7"/>
          <c:order val="7"/>
          <c:spPr>
            <a:ln w="25400" cap="rnd">
              <a:noFill/>
              <a:round/>
            </a:ln>
            <a:effectLst/>
          </c:spPr>
          <c:marker>
            <c:symbol val="circle"/>
            <c:size val="5"/>
            <c:spPr>
              <a:solidFill>
                <a:schemeClr val="accent2">
                  <a:lumMod val="60000"/>
                </a:schemeClr>
              </a:solidFill>
              <a:ln w="9525">
                <a:solidFill>
                  <a:schemeClr val="accent2">
                    <a:lumMod val="60000"/>
                  </a:schemeClr>
                </a:solidFill>
              </a:ln>
              <a:effectLst/>
            </c:spPr>
          </c:marker>
          <c:yVal>
            <c:numRef>
              <c:f>'March ''24'!$R$10</c:f>
              <c:numCache>
                <c:formatCode>General</c:formatCode>
                <c:ptCount val="1"/>
                <c:pt idx="0">
                  <c:v>11.5</c:v>
                </c:pt>
              </c:numCache>
            </c:numRef>
          </c:yVal>
          <c:smooth val="0"/>
          <c:extLst>
            <c:ext xmlns:c16="http://schemas.microsoft.com/office/drawing/2014/chart" uri="{C3380CC4-5D6E-409C-BE32-E72D297353CC}">
              <c16:uniqueId val="{00000007-96BB-4353-9608-42F952A6FBDA}"/>
            </c:ext>
          </c:extLst>
        </c:ser>
        <c:ser>
          <c:idx val="8"/>
          <c:order val="8"/>
          <c:spPr>
            <a:ln w="25400" cap="rnd">
              <a:noFill/>
              <a:round/>
            </a:ln>
            <a:effectLst/>
          </c:spPr>
          <c:marker>
            <c:symbol val="circle"/>
            <c:size val="5"/>
            <c:spPr>
              <a:solidFill>
                <a:schemeClr val="accent3">
                  <a:lumMod val="60000"/>
                </a:schemeClr>
              </a:solidFill>
              <a:ln w="9525">
                <a:solidFill>
                  <a:schemeClr val="accent3">
                    <a:lumMod val="60000"/>
                  </a:schemeClr>
                </a:solidFill>
              </a:ln>
              <a:effectLst/>
            </c:spPr>
          </c:marker>
          <c:yVal>
            <c:numRef>
              <c:f>'March ''24'!$R$11</c:f>
              <c:numCache>
                <c:formatCode>General</c:formatCode>
                <c:ptCount val="1"/>
              </c:numCache>
            </c:numRef>
          </c:yVal>
          <c:smooth val="0"/>
          <c:extLst>
            <c:ext xmlns:c16="http://schemas.microsoft.com/office/drawing/2014/chart" uri="{C3380CC4-5D6E-409C-BE32-E72D297353CC}">
              <c16:uniqueId val="{00000008-96BB-4353-9608-42F952A6FBDA}"/>
            </c:ext>
          </c:extLst>
        </c:ser>
        <c:ser>
          <c:idx val="9"/>
          <c:order val="9"/>
          <c:spPr>
            <a:ln w="25400" cap="rnd">
              <a:noFill/>
              <a:round/>
            </a:ln>
            <a:effectLst/>
          </c:spPr>
          <c:marker>
            <c:symbol val="circle"/>
            <c:size val="5"/>
            <c:spPr>
              <a:solidFill>
                <a:schemeClr val="accent4">
                  <a:lumMod val="60000"/>
                </a:schemeClr>
              </a:solidFill>
              <a:ln w="9525">
                <a:solidFill>
                  <a:schemeClr val="accent4">
                    <a:lumMod val="60000"/>
                  </a:schemeClr>
                </a:solidFill>
              </a:ln>
              <a:effectLst/>
            </c:spPr>
          </c:marker>
          <c:yVal>
            <c:numRef>
              <c:f>'March ''24'!$R$12</c:f>
              <c:numCache>
                <c:formatCode>General</c:formatCode>
                <c:ptCount val="1"/>
              </c:numCache>
            </c:numRef>
          </c:yVal>
          <c:smooth val="0"/>
          <c:extLst>
            <c:ext xmlns:c16="http://schemas.microsoft.com/office/drawing/2014/chart" uri="{C3380CC4-5D6E-409C-BE32-E72D297353CC}">
              <c16:uniqueId val="{00000009-96BB-4353-9608-42F952A6FBDA}"/>
            </c:ext>
          </c:extLst>
        </c:ser>
        <c:ser>
          <c:idx val="10"/>
          <c:order val="10"/>
          <c:spPr>
            <a:ln w="25400" cap="rnd">
              <a:noFill/>
              <a:round/>
            </a:ln>
            <a:effectLst/>
          </c:spPr>
          <c:marker>
            <c:symbol val="circle"/>
            <c:size val="5"/>
            <c:spPr>
              <a:solidFill>
                <a:schemeClr val="accent5">
                  <a:lumMod val="60000"/>
                </a:schemeClr>
              </a:solidFill>
              <a:ln w="9525">
                <a:solidFill>
                  <a:schemeClr val="accent5">
                    <a:lumMod val="60000"/>
                  </a:schemeClr>
                </a:solidFill>
              </a:ln>
              <a:effectLst/>
            </c:spPr>
          </c:marker>
          <c:yVal>
            <c:numRef>
              <c:f>'March ''24'!$R$13</c:f>
              <c:numCache>
                <c:formatCode>General</c:formatCode>
                <c:ptCount val="1"/>
              </c:numCache>
            </c:numRef>
          </c:yVal>
          <c:smooth val="0"/>
          <c:extLst>
            <c:ext xmlns:c16="http://schemas.microsoft.com/office/drawing/2014/chart" uri="{C3380CC4-5D6E-409C-BE32-E72D297353CC}">
              <c16:uniqueId val="{0000000A-96BB-4353-9608-42F952A6FBDA}"/>
            </c:ext>
          </c:extLst>
        </c:ser>
        <c:ser>
          <c:idx val="11"/>
          <c:order val="11"/>
          <c:spPr>
            <a:ln w="25400" cap="rnd">
              <a:noFill/>
              <a:round/>
            </a:ln>
            <a:effectLst/>
          </c:spPr>
          <c:marker>
            <c:symbol val="circle"/>
            <c:size val="5"/>
            <c:spPr>
              <a:solidFill>
                <a:schemeClr val="accent6">
                  <a:lumMod val="60000"/>
                </a:schemeClr>
              </a:solidFill>
              <a:ln w="9525">
                <a:solidFill>
                  <a:schemeClr val="accent6">
                    <a:lumMod val="60000"/>
                  </a:schemeClr>
                </a:solidFill>
              </a:ln>
              <a:effectLst/>
            </c:spPr>
          </c:marker>
          <c:yVal>
            <c:numRef>
              <c:f>'March ''24'!$R$14</c:f>
              <c:numCache>
                <c:formatCode>General</c:formatCode>
                <c:ptCount val="1"/>
                <c:pt idx="0">
                  <c:v>12.55</c:v>
                </c:pt>
              </c:numCache>
            </c:numRef>
          </c:yVal>
          <c:smooth val="0"/>
          <c:extLst>
            <c:ext xmlns:c16="http://schemas.microsoft.com/office/drawing/2014/chart" uri="{C3380CC4-5D6E-409C-BE32-E72D297353CC}">
              <c16:uniqueId val="{0000000B-96BB-4353-9608-42F952A6FBDA}"/>
            </c:ext>
          </c:extLst>
        </c:ser>
        <c:ser>
          <c:idx val="12"/>
          <c:order val="12"/>
          <c:spPr>
            <a:ln w="25400" cap="rnd">
              <a:no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yVal>
            <c:numRef>
              <c:f>'March ''24'!$R$15</c:f>
              <c:numCache>
                <c:formatCode>General</c:formatCode>
                <c:ptCount val="1"/>
                <c:pt idx="0">
                  <c:v>13</c:v>
                </c:pt>
              </c:numCache>
            </c:numRef>
          </c:yVal>
          <c:smooth val="0"/>
          <c:extLst>
            <c:ext xmlns:c16="http://schemas.microsoft.com/office/drawing/2014/chart" uri="{C3380CC4-5D6E-409C-BE32-E72D297353CC}">
              <c16:uniqueId val="{0000000C-96BB-4353-9608-42F952A6FBDA}"/>
            </c:ext>
          </c:extLst>
        </c:ser>
        <c:ser>
          <c:idx val="13"/>
          <c:order val="13"/>
          <c:spPr>
            <a:ln w="25400" cap="rnd">
              <a:noFill/>
              <a:round/>
            </a:ln>
            <a:effectLst/>
          </c:spPr>
          <c:marker>
            <c:symbol val="circle"/>
            <c:size val="5"/>
            <c:spPr>
              <a:solidFill>
                <a:schemeClr val="accent2">
                  <a:lumMod val="80000"/>
                  <a:lumOff val="20000"/>
                </a:schemeClr>
              </a:solidFill>
              <a:ln w="9525">
                <a:solidFill>
                  <a:schemeClr val="accent2">
                    <a:lumMod val="80000"/>
                    <a:lumOff val="20000"/>
                  </a:schemeClr>
                </a:solidFill>
              </a:ln>
              <a:effectLst/>
            </c:spPr>
          </c:marker>
          <c:yVal>
            <c:numRef>
              <c:f>'March ''24'!$R$16</c:f>
              <c:numCache>
                <c:formatCode>General</c:formatCode>
                <c:ptCount val="1"/>
                <c:pt idx="0">
                  <c:v>12</c:v>
                </c:pt>
              </c:numCache>
            </c:numRef>
          </c:yVal>
          <c:smooth val="0"/>
          <c:extLst>
            <c:ext xmlns:c16="http://schemas.microsoft.com/office/drawing/2014/chart" uri="{C3380CC4-5D6E-409C-BE32-E72D297353CC}">
              <c16:uniqueId val="{0000000D-96BB-4353-9608-42F952A6FBDA}"/>
            </c:ext>
          </c:extLst>
        </c:ser>
        <c:ser>
          <c:idx val="14"/>
          <c:order val="14"/>
          <c:spPr>
            <a:ln w="25400" cap="rnd">
              <a:noFill/>
              <a:round/>
            </a:ln>
            <a:effectLst/>
          </c:spPr>
          <c:marker>
            <c:symbol val="circle"/>
            <c:size val="5"/>
            <c:spPr>
              <a:solidFill>
                <a:schemeClr val="accent3">
                  <a:lumMod val="80000"/>
                  <a:lumOff val="20000"/>
                </a:schemeClr>
              </a:solidFill>
              <a:ln w="9525">
                <a:solidFill>
                  <a:schemeClr val="accent3">
                    <a:lumMod val="80000"/>
                    <a:lumOff val="20000"/>
                  </a:schemeClr>
                </a:solidFill>
              </a:ln>
              <a:effectLst/>
            </c:spPr>
          </c:marker>
          <c:yVal>
            <c:numRef>
              <c:f>'March ''24'!$R$17</c:f>
              <c:numCache>
                <c:formatCode>General</c:formatCode>
                <c:ptCount val="1"/>
                <c:pt idx="0">
                  <c:v>12.15</c:v>
                </c:pt>
              </c:numCache>
            </c:numRef>
          </c:yVal>
          <c:smooth val="0"/>
          <c:extLst>
            <c:ext xmlns:c16="http://schemas.microsoft.com/office/drawing/2014/chart" uri="{C3380CC4-5D6E-409C-BE32-E72D297353CC}">
              <c16:uniqueId val="{0000000E-96BB-4353-9608-42F952A6FBDA}"/>
            </c:ext>
          </c:extLst>
        </c:ser>
        <c:ser>
          <c:idx val="15"/>
          <c:order val="15"/>
          <c:spPr>
            <a:ln w="25400" cap="rnd">
              <a:noFill/>
              <a:round/>
            </a:ln>
            <a:effectLst/>
          </c:spPr>
          <c:marker>
            <c:symbol val="circle"/>
            <c:size val="5"/>
            <c:spPr>
              <a:solidFill>
                <a:schemeClr val="accent4">
                  <a:lumMod val="80000"/>
                  <a:lumOff val="20000"/>
                </a:schemeClr>
              </a:solidFill>
              <a:ln w="9525">
                <a:solidFill>
                  <a:schemeClr val="accent4">
                    <a:lumMod val="80000"/>
                    <a:lumOff val="20000"/>
                  </a:schemeClr>
                </a:solidFill>
              </a:ln>
              <a:effectLst/>
            </c:spPr>
          </c:marker>
          <c:yVal>
            <c:numRef>
              <c:f>'March ''24'!$R$18</c:f>
              <c:numCache>
                <c:formatCode>General</c:formatCode>
                <c:ptCount val="1"/>
                <c:pt idx="0">
                  <c:v>12</c:v>
                </c:pt>
              </c:numCache>
            </c:numRef>
          </c:yVal>
          <c:smooth val="0"/>
          <c:extLst>
            <c:ext xmlns:c16="http://schemas.microsoft.com/office/drawing/2014/chart" uri="{C3380CC4-5D6E-409C-BE32-E72D297353CC}">
              <c16:uniqueId val="{0000000F-96BB-4353-9608-42F952A6FBDA}"/>
            </c:ext>
          </c:extLst>
        </c:ser>
        <c:ser>
          <c:idx val="17"/>
          <c:order val="16"/>
          <c:spPr>
            <a:ln w="25400" cap="rnd">
              <a:noFill/>
              <a:round/>
            </a:ln>
            <a:effectLst/>
          </c:spPr>
          <c:marker>
            <c:symbol val="circle"/>
            <c:size val="5"/>
            <c:spPr>
              <a:solidFill>
                <a:schemeClr val="accent6">
                  <a:lumMod val="80000"/>
                  <a:lumOff val="20000"/>
                </a:schemeClr>
              </a:solidFill>
              <a:ln w="9525">
                <a:solidFill>
                  <a:schemeClr val="accent6">
                    <a:lumMod val="80000"/>
                    <a:lumOff val="20000"/>
                  </a:schemeClr>
                </a:solidFill>
              </a:ln>
              <a:effectLst/>
            </c:spPr>
          </c:marker>
          <c:yVal>
            <c:numRef>
              <c:f>'March ''24'!$R$19</c:f>
              <c:numCache>
                <c:formatCode>General</c:formatCode>
                <c:ptCount val="1"/>
                <c:pt idx="0">
                  <c:v>12.65</c:v>
                </c:pt>
              </c:numCache>
            </c:numRef>
          </c:yVal>
          <c:smooth val="0"/>
          <c:extLst>
            <c:ext xmlns:c16="http://schemas.microsoft.com/office/drawing/2014/chart" uri="{C3380CC4-5D6E-409C-BE32-E72D297353CC}">
              <c16:uniqueId val="{00000010-96BB-4353-9608-42F952A6FBDA}"/>
            </c:ext>
          </c:extLst>
        </c:ser>
        <c:ser>
          <c:idx val="18"/>
          <c:order val="17"/>
          <c:spPr>
            <a:ln w="25400" cap="rnd">
              <a:noFill/>
              <a:round/>
            </a:ln>
            <a:effectLst/>
          </c:spPr>
          <c:marker>
            <c:symbol val="circle"/>
            <c:size val="5"/>
            <c:spPr>
              <a:solidFill>
                <a:schemeClr val="accent1">
                  <a:lumMod val="80000"/>
                </a:schemeClr>
              </a:solidFill>
              <a:ln w="9525">
                <a:solidFill>
                  <a:schemeClr val="accent1">
                    <a:lumMod val="80000"/>
                  </a:schemeClr>
                </a:solidFill>
              </a:ln>
              <a:effectLst/>
            </c:spPr>
          </c:marker>
          <c:yVal>
            <c:numRef>
              <c:f>'March ''24'!$R$20</c:f>
              <c:numCache>
                <c:formatCode>General</c:formatCode>
                <c:ptCount val="1"/>
                <c:pt idx="0">
                  <c:v>11.85</c:v>
                </c:pt>
              </c:numCache>
            </c:numRef>
          </c:yVal>
          <c:smooth val="0"/>
          <c:extLst>
            <c:ext xmlns:c16="http://schemas.microsoft.com/office/drawing/2014/chart" uri="{C3380CC4-5D6E-409C-BE32-E72D297353CC}">
              <c16:uniqueId val="{00000011-96BB-4353-9608-42F952A6FBDA}"/>
            </c:ext>
          </c:extLst>
        </c:ser>
        <c:ser>
          <c:idx val="16"/>
          <c:order val="18"/>
          <c:spPr>
            <a:ln w="25400" cap="rnd">
              <a:noFill/>
              <a:round/>
            </a:ln>
            <a:effectLst/>
          </c:spPr>
          <c:marker>
            <c:symbol val="circle"/>
            <c:size val="9"/>
            <c:spPr>
              <a:solidFill>
                <a:schemeClr val="tx1"/>
              </a:solidFill>
              <a:ln w="9525">
                <a:solidFill>
                  <a:schemeClr val="tx1"/>
                </a:solidFill>
              </a:ln>
              <a:effectLst/>
            </c:spPr>
          </c:marker>
          <c:yVal>
            <c:numRef>
              <c:f>'March ''24'!$R$25</c:f>
              <c:numCache>
                <c:formatCode>General</c:formatCode>
                <c:ptCount val="1"/>
                <c:pt idx="0">
                  <c:v>11.994</c:v>
                </c:pt>
              </c:numCache>
            </c:numRef>
          </c:yVal>
          <c:smooth val="0"/>
          <c:extLst>
            <c:ext xmlns:c16="http://schemas.microsoft.com/office/drawing/2014/chart" uri="{C3380CC4-5D6E-409C-BE32-E72D297353CC}">
              <c16:uniqueId val="{00000012-96BB-4353-9608-42F952A6FBDA}"/>
            </c:ext>
          </c:extLst>
        </c:ser>
        <c:dLbls>
          <c:showLegendKey val="0"/>
          <c:showVal val="0"/>
          <c:showCatName val="0"/>
          <c:showSerName val="0"/>
          <c:showPercent val="0"/>
          <c:showBubbleSize val="0"/>
        </c:dLbls>
        <c:axId val="1097418847"/>
        <c:axId val="1008316655"/>
      </c:scatterChart>
      <c:valAx>
        <c:axId val="1097418847"/>
        <c:scaling>
          <c:orientation val="minMax"/>
          <c:max val="1.5"/>
          <c:min val="0.5"/>
        </c:scaling>
        <c:delete val="1"/>
        <c:axPos val="b"/>
        <c:majorGridlines>
          <c:spPr>
            <a:ln w="9525" cap="flat" cmpd="sng" algn="ctr">
              <a:noFill/>
              <a:round/>
            </a:ln>
            <a:effectLst/>
          </c:spPr>
        </c:majorGridlines>
        <c:majorTickMark val="none"/>
        <c:minorTickMark val="none"/>
        <c:tickLblPos val="nextTo"/>
        <c:crossAx val="1008316655"/>
        <c:crosses val="autoZero"/>
        <c:crossBetween val="midCat"/>
      </c:valAx>
      <c:valAx>
        <c:axId val="1008316655"/>
        <c:scaling>
          <c:orientation val="minMax"/>
          <c:max val="12.8"/>
          <c:min val="9.9"/>
        </c:scaling>
        <c:delete val="0"/>
        <c:axPos val="l"/>
        <c:majorGridlines>
          <c:spPr>
            <a:ln w="9525" cap="flat" cmpd="sng" algn="ctr">
              <a:solidFill>
                <a:schemeClr val="tx1">
                  <a:lumMod val="15000"/>
                  <a:lumOff val="85000"/>
                </a:schemeClr>
              </a:solidFill>
              <a:round/>
            </a:ln>
            <a:effectLst/>
          </c:spPr>
        </c:majorGridlines>
        <c:numFmt formatCode="&quot;$&quot;#,##0.00"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097418847"/>
        <c:crosses val="autoZero"/>
        <c:crossBetween val="midCat"/>
        <c:majorUnit val="0.30000000000000004"/>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a:solidFill>
                  <a:schemeClr val="tx1"/>
                </a:solidFill>
              </a:rPr>
              <a:t>Survey Average</a:t>
            </a:r>
            <a:r>
              <a:rPr lang="en-US" sz="1800" baseline="0">
                <a:solidFill>
                  <a:schemeClr val="tx1"/>
                </a:solidFill>
              </a:rPr>
              <a:t> Soybean Price </a:t>
            </a:r>
            <a:r>
              <a:rPr lang="en-US" sz="1800">
                <a:solidFill>
                  <a:schemeClr val="tx1"/>
                </a:solidFill>
              </a:rPr>
              <a:t>24/25</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'March ''24'!$V$90</c:f>
              <c:strCache>
                <c:ptCount val="1"/>
                <c:pt idx="0">
                  <c:v>24/25</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'March ''24'!$U$91:$U$100</c:f>
              <c:strCache>
                <c:ptCount val="10"/>
                <c:pt idx="0">
                  <c:v>June</c:v>
                </c:pt>
                <c:pt idx="1">
                  <c:v>July</c:v>
                </c:pt>
                <c:pt idx="2">
                  <c:v>August</c:v>
                </c:pt>
                <c:pt idx="3">
                  <c:v>September</c:v>
                </c:pt>
                <c:pt idx="4">
                  <c:v>October</c:v>
                </c:pt>
                <c:pt idx="5">
                  <c:v>November</c:v>
                </c:pt>
                <c:pt idx="6">
                  <c:v>December</c:v>
                </c:pt>
                <c:pt idx="7">
                  <c:v>January</c:v>
                </c:pt>
                <c:pt idx="8">
                  <c:v>February</c:v>
                </c:pt>
                <c:pt idx="9">
                  <c:v>March</c:v>
                </c:pt>
              </c:strCache>
            </c:strRef>
          </c:cat>
          <c:val>
            <c:numRef>
              <c:f>'March ''24'!$V$91:$V$100</c:f>
              <c:numCache>
                <c:formatCode>General</c:formatCode>
                <c:ptCount val="10"/>
                <c:pt idx="0" formatCode="0.00">
                  <c:v>11.899523809523808</c:v>
                </c:pt>
                <c:pt idx="1">
                  <c:v>12.197777777777778</c:v>
                </c:pt>
                <c:pt idx="2">
                  <c:v>12.419999999999998</c:v>
                </c:pt>
                <c:pt idx="3">
                  <c:v>12.155709999999999</c:v>
                </c:pt>
                <c:pt idx="4">
                  <c:v>12.281000000000001</c:v>
                </c:pt>
                <c:pt idx="5">
                  <c:v>12.59</c:v>
                </c:pt>
                <c:pt idx="6">
                  <c:v>12.44727</c:v>
                </c:pt>
                <c:pt idx="7">
                  <c:v>11.79917</c:v>
                </c:pt>
                <c:pt idx="8">
                  <c:v>11.465450000000001</c:v>
                </c:pt>
                <c:pt idx="9">
                  <c:v>11.994</c:v>
                </c:pt>
              </c:numCache>
            </c:numRef>
          </c:val>
          <c:smooth val="0"/>
          <c:extLst>
            <c:ext xmlns:c16="http://schemas.microsoft.com/office/drawing/2014/chart" uri="{C3380CC4-5D6E-409C-BE32-E72D297353CC}">
              <c16:uniqueId val="{00000000-7819-4EAC-955F-26C05AE466B8}"/>
            </c:ext>
          </c:extLst>
        </c:ser>
        <c:dLbls>
          <c:showLegendKey val="0"/>
          <c:showVal val="0"/>
          <c:showCatName val="0"/>
          <c:showSerName val="0"/>
          <c:showPercent val="0"/>
          <c:showBubbleSize val="0"/>
        </c:dLbls>
        <c:marker val="1"/>
        <c:smooth val="0"/>
        <c:axId val="1097386207"/>
        <c:axId val="1658488527"/>
      </c:lineChart>
      <c:catAx>
        <c:axId val="109738620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658488527"/>
        <c:crosses val="autoZero"/>
        <c:auto val="1"/>
        <c:lblAlgn val="ctr"/>
        <c:lblOffset val="100"/>
        <c:noMultiLvlLbl val="0"/>
      </c:catAx>
      <c:valAx>
        <c:axId val="1658488527"/>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097386207"/>
        <c:crosses val="autoZero"/>
        <c:crossBetween val="between"/>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800">
                <a:solidFill>
                  <a:schemeClr val="tx1"/>
                </a:solidFill>
              </a:rPr>
              <a:t>2024 Planted Soybean</a:t>
            </a:r>
            <a:r>
              <a:rPr lang="en-US" sz="1800" baseline="0">
                <a:solidFill>
                  <a:schemeClr val="tx1"/>
                </a:solidFill>
              </a:rPr>
              <a:t> Acres (in million)</a:t>
            </a:r>
            <a:endParaRPr lang="en-US" sz="180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yVal>
            <c:numRef>
              <c:f>'March ''24'!$X$3</c:f>
              <c:numCache>
                <c:formatCode>General</c:formatCode>
                <c:ptCount val="1"/>
                <c:pt idx="0">
                  <c:v>88</c:v>
                </c:pt>
              </c:numCache>
            </c:numRef>
          </c:yVal>
          <c:smooth val="0"/>
          <c:extLst>
            <c:ext xmlns:c16="http://schemas.microsoft.com/office/drawing/2014/chart" uri="{C3380CC4-5D6E-409C-BE32-E72D297353CC}">
              <c16:uniqueId val="{00000000-5F39-4000-9A1E-6F92BFBF6018}"/>
            </c:ext>
          </c:extLst>
        </c:ser>
        <c:ser>
          <c:idx val="1"/>
          <c:order val="1"/>
          <c:spPr>
            <a:ln w="25400" cap="rnd">
              <a:noFill/>
              <a:round/>
            </a:ln>
            <a:effectLst/>
          </c:spPr>
          <c:marker>
            <c:symbol val="circle"/>
            <c:size val="5"/>
            <c:spPr>
              <a:solidFill>
                <a:schemeClr val="accent2"/>
              </a:solidFill>
              <a:ln w="9525">
                <a:solidFill>
                  <a:schemeClr val="accent2"/>
                </a:solidFill>
              </a:ln>
              <a:effectLst/>
            </c:spPr>
          </c:marker>
          <c:yVal>
            <c:numRef>
              <c:f>'March ''24'!$X$4</c:f>
              <c:numCache>
                <c:formatCode>General</c:formatCode>
                <c:ptCount val="1"/>
                <c:pt idx="0">
                  <c:v>85</c:v>
                </c:pt>
              </c:numCache>
            </c:numRef>
          </c:yVal>
          <c:smooth val="0"/>
          <c:extLst>
            <c:ext xmlns:c16="http://schemas.microsoft.com/office/drawing/2014/chart" uri="{C3380CC4-5D6E-409C-BE32-E72D297353CC}">
              <c16:uniqueId val="{00000001-5F39-4000-9A1E-6F92BFBF6018}"/>
            </c:ext>
          </c:extLst>
        </c:ser>
        <c:ser>
          <c:idx val="2"/>
          <c:order val="2"/>
          <c:spPr>
            <a:ln w="25400" cap="rnd">
              <a:noFill/>
              <a:round/>
            </a:ln>
            <a:effectLst/>
          </c:spPr>
          <c:marker>
            <c:symbol val="circle"/>
            <c:size val="5"/>
            <c:spPr>
              <a:solidFill>
                <a:schemeClr val="accent3"/>
              </a:solidFill>
              <a:ln w="9525">
                <a:solidFill>
                  <a:schemeClr val="accent3"/>
                </a:solidFill>
              </a:ln>
              <a:effectLst/>
            </c:spPr>
          </c:marker>
          <c:yVal>
            <c:numRef>
              <c:f>'March ''24'!$X$5</c:f>
              <c:numCache>
                <c:formatCode>General</c:formatCode>
                <c:ptCount val="1"/>
                <c:pt idx="0">
                  <c:v>88</c:v>
                </c:pt>
              </c:numCache>
            </c:numRef>
          </c:yVal>
          <c:smooth val="0"/>
          <c:extLst>
            <c:ext xmlns:c16="http://schemas.microsoft.com/office/drawing/2014/chart" uri="{C3380CC4-5D6E-409C-BE32-E72D297353CC}">
              <c16:uniqueId val="{00000002-5F39-4000-9A1E-6F92BFBF6018}"/>
            </c:ext>
          </c:extLst>
        </c:ser>
        <c:ser>
          <c:idx val="3"/>
          <c:order val="3"/>
          <c:spPr>
            <a:ln w="25400" cap="rnd">
              <a:noFill/>
              <a:round/>
            </a:ln>
            <a:effectLst/>
          </c:spPr>
          <c:marker>
            <c:symbol val="circle"/>
            <c:size val="5"/>
            <c:spPr>
              <a:solidFill>
                <a:schemeClr val="accent4"/>
              </a:solidFill>
              <a:ln w="9525">
                <a:solidFill>
                  <a:schemeClr val="accent4"/>
                </a:solidFill>
              </a:ln>
              <a:effectLst/>
            </c:spPr>
          </c:marker>
          <c:yVal>
            <c:numRef>
              <c:f>'March ''24'!$X$6</c:f>
              <c:numCache>
                <c:formatCode>General</c:formatCode>
                <c:ptCount val="1"/>
                <c:pt idx="0">
                  <c:v>85.6</c:v>
                </c:pt>
              </c:numCache>
            </c:numRef>
          </c:yVal>
          <c:smooth val="0"/>
          <c:extLst>
            <c:ext xmlns:c16="http://schemas.microsoft.com/office/drawing/2014/chart" uri="{C3380CC4-5D6E-409C-BE32-E72D297353CC}">
              <c16:uniqueId val="{00000003-5F39-4000-9A1E-6F92BFBF6018}"/>
            </c:ext>
          </c:extLst>
        </c:ser>
        <c:ser>
          <c:idx val="4"/>
          <c:order val="4"/>
          <c:spPr>
            <a:ln w="25400" cap="rnd">
              <a:noFill/>
              <a:round/>
            </a:ln>
            <a:effectLst/>
          </c:spPr>
          <c:marker>
            <c:symbol val="circle"/>
            <c:size val="5"/>
            <c:spPr>
              <a:solidFill>
                <a:schemeClr val="accent5"/>
              </a:solidFill>
              <a:ln w="9525">
                <a:solidFill>
                  <a:schemeClr val="accent5"/>
                </a:solidFill>
              </a:ln>
              <a:effectLst/>
            </c:spPr>
          </c:marker>
          <c:yVal>
            <c:numRef>
              <c:f>'March ''24'!$X$7</c:f>
              <c:numCache>
                <c:formatCode>General</c:formatCode>
                <c:ptCount val="1"/>
                <c:pt idx="0">
                  <c:v>88.1</c:v>
                </c:pt>
              </c:numCache>
            </c:numRef>
          </c:yVal>
          <c:smooth val="0"/>
          <c:extLst>
            <c:ext xmlns:c16="http://schemas.microsoft.com/office/drawing/2014/chart" uri="{C3380CC4-5D6E-409C-BE32-E72D297353CC}">
              <c16:uniqueId val="{00000004-5F39-4000-9A1E-6F92BFBF6018}"/>
            </c:ext>
          </c:extLst>
        </c:ser>
        <c:ser>
          <c:idx val="5"/>
          <c:order val="5"/>
          <c:spPr>
            <a:ln w="25400" cap="rnd">
              <a:noFill/>
              <a:round/>
            </a:ln>
            <a:effectLst/>
          </c:spPr>
          <c:marker>
            <c:symbol val="circle"/>
            <c:size val="5"/>
            <c:spPr>
              <a:solidFill>
                <a:schemeClr val="accent6"/>
              </a:solidFill>
              <a:ln w="9525">
                <a:solidFill>
                  <a:schemeClr val="accent6"/>
                </a:solidFill>
              </a:ln>
              <a:effectLst/>
            </c:spPr>
          </c:marker>
          <c:yVal>
            <c:numRef>
              <c:f>'March ''24'!$X$8</c:f>
              <c:numCache>
                <c:formatCode>General</c:formatCode>
                <c:ptCount val="1"/>
                <c:pt idx="0">
                  <c:v>87</c:v>
                </c:pt>
              </c:numCache>
            </c:numRef>
          </c:yVal>
          <c:smooth val="0"/>
          <c:extLst>
            <c:ext xmlns:c16="http://schemas.microsoft.com/office/drawing/2014/chart" uri="{C3380CC4-5D6E-409C-BE32-E72D297353CC}">
              <c16:uniqueId val="{00000005-5F39-4000-9A1E-6F92BFBF6018}"/>
            </c:ext>
          </c:extLst>
        </c:ser>
        <c:ser>
          <c:idx val="6"/>
          <c:order val="6"/>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yVal>
            <c:numRef>
              <c:f>'March ''24'!$X$9</c:f>
              <c:numCache>
                <c:formatCode>General</c:formatCode>
                <c:ptCount val="1"/>
                <c:pt idx="0">
                  <c:v>86.5</c:v>
                </c:pt>
              </c:numCache>
            </c:numRef>
          </c:yVal>
          <c:smooth val="0"/>
          <c:extLst>
            <c:ext xmlns:c16="http://schemas.microsoft.com/office/drawing/2014/chart" uri="{C3380CC4-5D6E-409C-BE32-E72D297353CC}">
              <c16:uniqueId val="{00000006-5F39-4000-9A1E-6F92BFBF6018}"/>
            </c:ext>
          </c:extLst>
        </c:ser>
        <c:ser>
          <c:idx val="7"/>
          <c:order val="7"/>
          <c:spPr>
            <a:ln w="25400" cap="rnd">
              <a:noFill/>
              <a:round/>
            </a:ln>
            <a:effectLst/>
          </c:spPr>
          <c:marker>
            <c:symbol val="circle"/>
            <c:size val="5"/>
            <c:spPr>
              <a:solidFill>
                <a:schemeClr val="accent2">
                  <a:lumMod val="60000"/>
                </a:schemeClr>
              </a:solidFill>
              <a:ln w="9525">
                <a:solidFill>
                  <a:schemeClr val="accent2">
                    <a:lumMod val="60000"/>
                  </a:schemeClr>
                </a:solidFill>
              </a:ln>
              <a:effectLst/>
            </c:spPr>
          </c:marker>
          <c:yVal>
            <c:numRef>
              <c:f>'March ''24'!$X$10</c:f>
              <c:numCache>
                <c:formatCode>General</c:formatCode>
                <c:ptCount val="1"/>
                <c:pt idx="0">
                  <c:v>90</c:v>
                </c:pt>
              </c:numCache>
            </c:numRef>
          </c:yVal>
          <c:smooth val="0"/>
          <c:extLst>
            <c:ext xmlns:c16="http://schemas.microsoft.com/office/drawing/2014/chart" uri="{C3380CC4-5D6E-409C-BE32-E72D297353CC}">
              <c16:uniqueId val="{00000007-5F39-4000-9A1E-6F92BFBF6018}"/>
            </c:ext>
          </c:extLst>
        </c:ser>
        <c:ser>
          <c:idx val="8"/>
          <c:order val="8"/>
          <c:spPr>
            <a:ln w="25400" cap="rnd">
              <a:noFill/>
              <a:round/>
            </a:ln>
            <a:effectLst/>
          </c:spPr>
          <c:marker>
            <c:symbol val="circle"/>
            <c:size val="5"/>
            <c:spPr>
              <a:solidFill>
                <a:schemeClr val="accent3">
                  <a:lumMod val="60000"/>
                </a:schemeClr>
              </a:solidFill>
              <a:ln w="9525">
                <a:solidFill>
                  <a:schemeClr val="accent3">
                    <a:lumMod val="60000"/>
                  </a:schemeClr>
                </a:solidFill>
              </a:ln>
              <a:effectLst/>
            </c:spPr>
          </c:marker>
          <c:yVal>
            <c:numRef>
              <c:f>'March ''24'!$X$11</c:f>
              <c:numCache>
                <c:formatCode>General</c:formatCode>
                <c:ptCount val="1"/>
              </c:numCache>
            </c:numRef>
          </c:yVal>
          <c:smooth val="0"/>
          <c:extLst>
            <c:ext xmlns:c16="http://schemas.microsoft.com/office/drawing/2014/chart" uri="{C3380CC4-5D6E-409C-BE32-E72D297353CC}">
              <c16:uniqueId val="{00000008-5F39-4000-9A1E-6F92BFBF6018}"/>
            </c:ext>
          </c:extLst>
        </c:ser>
        <c:ser>
          <c:idx val="9"/>
          <c:order val="9"/>
          <c:spPr>
            <a:ln w="25400" cap="rnd">
              <a:noFill/>
              <a:round/>
            </a:ln>
            <a:effectLst/>
          </c:spPr>
          <c:marker>
            <c:symbol val="circle"/>
            <c:size val="5"/>
            <c:spPr>
              <a:solidFill>
                <a:schemeClr val="accent4">
                  <a:lumMod val="60000"/>
                </a:schemeClr>
              </a:solidFill>
              <a:ln w="9525">
                <a:solidFill>
                  <a:schemeClr val="accent4">
                    <a:lumMod val="60000"/>
                  </a:schemeClr>
                </a:solidFill>
              </a:ln>
              <a:effectLst/>
            </c:spPr>
          </c:marker>
          <c:yVal>
            <c:numRef>
              <c:f>'March ''24'!$X$12</c:f>
              <c:numCache>
                <c:formatCode>General</c:formatCode>
                <c:ptCount val="1"/>
              </c:numCache>
            </c:numRef>
          </c:yVal>
          <c:smooth val="0"/>
          <c:extLst>
            <c:ext xmlns:c16="http://schemas.microsoft.com/office/drawing/2014/chart" uri="{C3380CC4-5D6E-409C-BE32-E72D297353CC}">
              <c16:uniqueId val="{00000009-5F39-4000-9A1E-6F92BFBF6018}"/>
            </c:ext>
          </c:extLst>
        </c:ser>
        <c:ser>
          <c:idx val="10"/>
          <c:order val="10"/>
          <c:spPr>
            <a:ln w="25400" cap="rnd">
              <a:noFill/>
              <a:round/>
            </a:ln>
            <a:effectLst/>
          </c:spPr>
          <c:marker>
            <c:symbol val="circle"/>
            <c:size val="5"/>
            <c:spPr>
              <a:solidFill>
                <a:schemeClr val="accent5">
                  <a:lumMod val="60000"/>
                </a:schemeClr>
              </a:solidFill>
              <a:ln w="9525">
                <a:solidFill>
                  <a:schemeClr val="accent5">
                    <a:lumMod val="60000"/>
                  </a:schemeClr>
                </a:solidFill>
              </a:ln>
              <a:effectLst/>
            </c:spPr>
          </c:marker>
          <c:yVal>
            <c:numRef>
              <c:f>'March ''24'!$X$13</c:f>
              <c:numCache>
                <c:formatCode>General</c:formatCode>
                <c:ptCount val="1"/>
              </c:numCache>
            </c:numRef>
          </c:yVal>
          <c:smooth val="0"/>
          <c:extLst>
            <c:ext xmlns:c16="http://schemas.microsoft.com/office/drawing/2014/chart" uri="{C3380CC4-5D6E-409C-BE32-E72D297353CC}">
              <c16:uniqueId val="{0000000A-5F39-4000-9A1E-6F92BFBF6018}"/>
            </c:ext>
          </c:extLst>
        </c:ser>
        <c:ser>
          <c:idx val="11"/>
          <c:order val="11"/>
          <c:spPr>
            <a:ln w="25400" cap="rnd">
              <a:noFill/>
              <a:round/>
            </a:ln>
            <a:effectLst/>
          </c:spPr>
          <c:marker>
            <c:symbol val="circle"/>
            <c:size val="5"/>
            <c:spPr>
              <a:solidFill>
                <a:schemeClr val="accent6">
                  <a:lumMod val="60000"/>
                </a:schemeClr>
              </a:solidFill>
              <a:ln w="9525">
                <a:solidFill>
                  <a:schemeClr val="accent6">
                    <a:lumMod val="60000"/>
                  </a:schemeClr>
                </a:solidFill>
              </a:ln>
              <a:effectLst/>
            </c:spPr>
          </c:marker>
          <c:yVal>
            <c:numRef>
              <c:f>'March ''24'!$X$14</c:f>
              <c:numCache>
                <c:formatCode>General</c:formatCode>
                <c:ptCount val="1"/>
                <c:pt idx="0">
                  <c:v>84.5</c:v>
                </c:pt>
              </c:numCache>
            </c:numRef>
          </c:yVal>
          <c:smooth val="0"/>
          <c:extLst>
            <c:ext xmlns:c16="http://schemas.microsoft.com/office/drawing/2014/chart" uri="{C3380CC4-5D6E-409C-BE32-E72D297353CC}">
              <c16:uniqueId val="{0000000B-5F39-4000-9A1E-6F92BFBF6018}"/>
            </c:ext>
          </c:extLst>
        </c:ser>
        <c:ser>
          <c:idx val="12"/>
          <c:order val="12"/>
          <c:spPr>
            <a:ln w="25400" cap="rnd">
              <a:no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yVal>
            <c:numRef>
              <c:f>'March ''24'!$X$15</c:f>
              <c:numCache>
                <c:formatCode>General</c:formatCode>
                <c:ptCount val="1"/>
                <c:pt idx="0">
                  <c:v>85.2</c:v>
                </c:pt>
              </c:numCache>
            </c:numRef>
          </c:yVal>
          <c:smooth val="0"/>
          <c:extLst>
            <c:ext xmlns:c16="http://schemas.microsoft.com/office/drawing/2014/chart" uri="{C3380CC4-5D6E-409C-BE32-E72D297353CC}">
              <c16:uniqueId val="{0000000C-5F39-4000-9A1E-6F92BFBF6018}"/>
            </c:ext>
          </c:extLst>
        </c:ser>
        <c:ser>
          <c:idx val="13"/>
          <c:order val="13"/>
          <c:spPr>
            <a:ln w="25400" cap="rnd">
              <a:noFill/>
              <a:round/>
            </a:ln>
            <a:effectLst/>
          </c:spPr>
          <c:marker>
            <c:symbol val="circle"/>
            <c:size val="5"/>
            <c:spPr>
              <a:solidFill>
                <a:schemeClr val="accent2">
                  <a:lumMod val="80000"/>
                  <a:lumOff val="20000"/>
                </a:schemeClr>
              </a:solidFill>
              <a:ln w="9525">
                <a:solidFill>
                  <a:schemeClr val="accent2">
                    <a:lumMod val="80000"/>
                    <a:lumOff val="20000"/>
                  </a:schemeClr>
                </a:solidFill>
              </a:ln>
              <a:effectLst/>
            </c:spPr>
          </c:marker>
          <c:yVal>
            <c:numRef>
              <c:f>'March ''24'!$X$16</c:f>
              <c:numCache>
                <c:formatCode>General</c:formatCode>
                <c:ptCount val="1"/>
                <c:pt idx="0">
                  <c:v>84.9</c:v>
                </c:pt>
              </c:numCache>
            </c:numRef>
          </c:yVal>
          <c:smooth val="0"/>
          <c:extLst>
            <c:ext xmlns:c16="http://schemas.microsoft.com/office/drawing/2014/chart" uri="{C3380CC4-5D6E-409C-BE32-E72D297353CC}">
              <c16:uniqueId val="{0000000D-5F39-4000-9A1E-6F92BFBF6018}"/>
            </c:ext>
          </c:extLst>
        </c:ser>
        <c:ser>
          <c:idx val="14"/>
          <c:order val="14"/>
          <c:spPr>
            <a:ln w="25400" cap="rnd">
              <a:noFill/>
              <a:round/>
            </a:ln>
            <a:effectLst/>
          </c:spPr>
          <c:marker>
            <c:symbol val="circle"/>
            <c:size val="5"/>
            <c:spPr>
              <a:solidFill>
                <a:schemeClr val="accent3">
                  <a:lumMod val="80000"/>
                  <a:lumOff val="20000"/>
                </a:schemeClr>
              </a:solidFill>
              <a:ln w="9525">
                <a:solidFill>
                  <a:schemeClr val="accent3">
                    <a:lumMod val="80000"/>
                    <a:lumOff val="20000"/>
                  </a:schemeClr>
                </a:solidFill>
              </a:ln>
              <a:effectLst/>
            </c:spPr>
          </c:marker>
          <c:yVal>
            <c:numRef>
              <c:f>'March ''24'!$X$17</c:f>
              <c:numCache>
                <c:formatCode>General</c:formatCode>
                <c:ptCount val="1"/>
              </c:numCache>
            </c:numRef>
          </c:yVal>
          <c:smooth val="0"/>
          <c:extLst>
            <c:ext xmlns:c16="http://schemas.microsoft.com/office/drawing/2014/chart" uri="{C3380CC4-5D6E-409C-BE32-E72D297353CC}">
              <c16:uniqueId val="{0000000E-5F39-4000-9A1E-6F92BFBF6018}"/>
            </c:ext>
          </c:extLst>
        </c:ser>
        <c:ser>
          <c:idx val="15"/>
          <c:order val="15"/>
          <c:spPr>
            <a:ln w="25400" cap="rnd">
              <a:noFill/>
              <a:round/>
            </a:ln>
            <a:effectLst/>
          </c:spPr>
          <c:marker>
            <c:symbol val="circle"/>
            <c:size val="5"/>
            <c:spPr>
              <a:solidFill>
                <a:schemeClr val="accent4">
                  <a:lumMod val="80000"/>
                  <a:lumOff val="20000"/>
                </a:schemeClr>
              </a:solidFill>
              <a:ln w="9525">
                <a:solidFill>
                  <a:schemeClr val="accent4">
                    <a:lumMod val="80000"/>
                    <a:lumOff val="20000"/>
                  </a:schemeClr>
                </a:solidFill>
              </a:ln>
              <a:effectLst/>
            </c:spPr>
          </c:marker>
          <c:yVal>
            <c:numRef>
              <c:f>'March ''24'!$X$18</c:f>
              <c:numCache>
                <c:formatCode>General</c:formatCode>
                <c:ptCount val="1"/>
                <c:pt idx="0">
                  <c:v>85.5</c:v>
                </c:pt>
              </c:numCache>
            </c:numRef>
          </c:yVal>
          <c:smooth val="0"/>
          <c:extLst>
            <c:ext xmlns:c16="http://schemas.microsoft.com/office/drawing/2014/chart" uri="{C3380CC4-5D6E-409C-BE32-E72D297353CC}">
              <c16:uniqueId val="{0000000F-5F39-4000-9A1E-6F92BFBF6018}"/>
            </c:ext>
          </c:extLst>
        </c:ser>
        <c:ser>
          <c:idx val="17"/>
          <c:order val="16"/>
          <c:spPr>
            <a:ln w="25400" cap="rnd">
              <a:noFill/>
              <a:round/>
            </a:ln>
            <a:effectLst/>
          </c:spPr>
          <c:marker>
            <c:symbol val="circle"/>
            <c:size val="5"/>
            <c:spPr>
              <a:solidFill>
                <a:schemeClr val="accent6">
                  <a:lumMod val="80000"/>
                  <a:lumOff val="20000"/>
                </a:schemeClr>
              </a:solidFill>
              <a:ln w="9525">
                <a:solidFill>
                  <a:schemeClr val="accent6">
                    <a:lumMod val="80000"/>
                    <a:lumOff val="20000"/>
                  </a:schemeClr>
                </a:solidFill>
              </a:ln>
              <a:effectLst/>
            </c:spPr>
          </c:marker>
          <c:yVal>
            <c:numRef>
              <c:f>'March ''24'!$X$19</c:f>
              <c:numCache>
                <c:formatCode>General</c:formatCode>
                <c:ptCount val="1"/>
                <c:pt idx="0">
                  <c:v>85</c:v>
                </c:pt>
              </c:numCache>
            </c:numRef>
          </c:yVal>
          <c:smooth val="0"/>
          <c:extLst>
            <c:ext xmlns:c16="http://schemas.microsoft.com/office/drawing/2014/chart" uri="{C3380CC4-5D6E-409C-BE32-E72D297353CC}">
              <c16:uniqueId val="{00000010-5F39-4000-9A1E-6F92BFBF6018}"/>
            </c:ext>
          </c:extLst>
        </c:ser>
        <c:ser>
          <c:idx val="18"/>
          <c:order val="17"/>
          <c:spPr>
            <a:ln w="25400" cap="rnd">
              <a:noFill/>
              <a:round/>
            </a:ln>
            <a:effectLst/>
          </c:spPr>
          <c:marker>
            <c:symbol val="circle"/>
            <c:size val="5"/>
            <c:spPr>
              <a:solidFill>
                <a:schemeClr val="accent1">
                  <a:lumMod val="80000"/>
                </a:schemeClr>
              </a:solidFill>
              <a:ln w="9525">
                <a:solidFill>
                  <a:schemeClr val="accent1">
                    <a:lumMod val="80000"/>
                  </a:schemeClr>
                </a:solidFill>
              </a:ln>
              <a:effectLst/>
            </c:spPr>
          </c:marker>
          <c:yVal>
            <c:numRef>
              <c:f>'March ''24'!$X$20</c:f>
              <c:numCache>
                <c:formatCode>General</c:formatCode>
                <c:ptCount val="1"/>
                <c:pt idx="0">
                  <c:v>86.5</c:v>
                </c:pt>
              </c:numCache>
            </c:numRef>
          </c:yVal>
          <c:smooth val="0"/>
          <c:extLst>
            <c:ext xmlns:c16="http://schemas.microsoft.com/office/drawing/2014/chart" uri="{C3380CC4-5D6E-409C-BE32-E72D297353CC}">
              <c16:uniqueId val="{00000011-5F39-4000-9A1E-6F92BFBF6018}"/>
            </c:ext>
          </c:extLst>
        </c:ser>
        <c:ser>
          <c:idx val="16"/>
          <c:order val="18"/>
          <c:spPr>
            <a:ln w="25400" cap="rnd">
              <a:noFill/>
              <a:round/>
            </a:ln>
            <a:effectLst/>
          </c:spPr>
          <c:marker>
            <c:symbol val="circle"/>
            <c:size val="9"/>
            <c:spPr>
              <a:solidFill>
                <a:schemeClr val="tx1"/>
              </a:solidFill>
              <a:ln w="9525">
                <a:solidFill>
                  <a:schemeClr val="tx1"/>
                </a:solidFill>
              </a:ln>
              <a:effectLst/>
            </c:spPr>
          </c:marker>
          <c:yVal>
            <c:numRef>
              <c:f>'March ''24'!$X$25</c:f>
              <c:numCache>
                <c:formatCode>General</c:formatCode>
                <c:ptCount val="1"/>
                <c:pt idx="0">
                  <c:v>86.414285714285725</c:v>
                </c:pt>
              </c:numCache>
            </c:numRef>
          </c:yVal>
          <c:smooth val="0"/>
          <c:extLst>
            <c:ext xmlns:c16="http://schemas.microsoft.com/office/drawing/2014/chart" uri="{C3380CC4-5D6E-409C-BE32-E72D297353CC}">
              <c16:uniqueId val="{00000012-5F39-4000-9A1E-6F92BFBF6018}"/>
            </c:ext>
          </c:extLst>
        </c:ser>
        <c:dLbls>
          <c:showLegendKey val="0"/>
          <c:showVal val="0"/>
          <c:showCatName val="0"/>
          <c:showSerName val="0"/>
          <c:showPercent val="0"/>
          <c:showBubbleSize val="0"/>
        </c:dLbls>
        <c:axId val="1097429887"/>
        <c:axId val="1658480591"/>
      </c:scatterChart>
      <c:valAx>
        <c:axId val="1097429887"/>
        <c:scaling>
          <c:orientation val="minMax"/>
          <c:max val="1.5"/>
          <c:min val="0.5"/>
        </c:scaling>
        <c:delete val="1"/>
        <c:axPos val="b"/>
        <c:majorGridlines>
          <c:spPr>
            <a:ln w="9525" cap="flat" cmpd="sng" algn="ctr">
              <a:noFill/>
              <a:round/>
            </a:ln>
            <a:effectLst/>
          </c:spPr>
        </c:majorGridlines>
        <c:majorTickMark val="none"/>
        <c:minorTickMark val="none"/>
        <c:tickLblPos val="nextTo"/>
        <c:crossAx val="1658480591"/>
        <c:crosses val="autoZero"/>
        <c:crossBetween val="midCat"/>
      </c:valAx>
      <c:valAx>
        <c:axId val="16584805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097429887"/>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dirty="0">
                <a:solidFill>
                  <a:schemeClr val="tx1"/>
                </a:solidFill>
              </a:rPr>
              <a:t>2024/25</a:t>
            </a:r>
            <a:r>
              <a:rPr lang="en-US" sz="1800" baseline="0" dirty="0">
                <a:solidFill>
                  <a:schemeClr val="tx1"/>
                </a:solidFill>
              </a:rPr>
              <a:t> Wheat Price</a:t>
            </a:r>
            <a:endParaRPr lang="en-US" sz="1800" dirty="0">
              <a:solidFill>
                <a:schemeClr val="tx1"/>
              </a:solidFill>
            </a:endParaRP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yVal>
            <c:numRef>
              <c:f>'March ''24'!$S$3</c:f>
              <c:numCache>
                <c:formatCode>General</c:formatCode>
                <c:ptCount val="1"/>
                <c:pt idx="0">
                  <c:v>7.15</c:v>
                </c:pt>
              </c:numCache>
            </c:numRef>
          </c:yVal>
          <c:smooth val="0"/>
          <c:extLst>
            <c:ext xmlns:c16="http://schemas.microsoft.com/office/drawing/2014/chart" uri="{C3380CC4-5D6E-409C-BE32-E72D297353CC}">
              <c16:uniqueId val="{00000000-3EAB-46A2-9698-783441AE6D47}"/>
            </c:ext>
          </c:extLst>
        </c:ser>
        <c:ser>
          <c:idx val="1"/>
          <c:order val="1"/>
          <c:spPr>
            <a:ln w="25400" cap="rnd">
              <a:noFill/>
              <a:round/>
            </a:ln>
            <a:effectLst/>
          </c:spPr>
          <c:marker>
            <c:symbol val="circle"/>
            <c:size val="5"/>
            <c:spPr>
              <a:solidFill>
                <a:schemeClr val="accent2"/>
              </a:solidFill>
              <a:ln w="9525">
                <a:solidFill>
                  <a:schemeClr val="accent2"/>
                </a:solidFill>
              </a:ln>
              <a:effectLst/>
            </c:spPr>
          </c:marker>
          <c:yVal>
            <c:numRef>
              <c:f>'March ''24'!$S$4</c:f>
              <c:numCache>
                <c:formatCode>General</c:formatCode>
                <c:ptCount val="1"/>
                <c:pt idx="0">
                  <c:v>6.15</c:v>
                </c:pt>
              </c:numCache>
            </c:numRef>
          </c:yVal>
          <c:smooth val="0"/>
          <c:extLst>
            <c:ext xmlns:c16="http://schemas.microsoft.com/office/drawing/2014/chart" uri="{C3380CC4-5D6E-409C-BE32-E72D297353CC}">
              <c16:uniqueId val="{00000001-3EAB-46A2-9698-783441AE6D47}"/>
            </c:ext>
          </c:extLst>
        </c:ser>
        <c:ser>
          <c:idx val="2"/>
          <c:order val="2"/>
          <c:spPr>
            <a:ln w="25400" cap="rnd">
              <a:noFill/>
              <a:round/>
            </a:ln>
            <a:effectLst/>
          </c:spPr>
          <c:marker>
            <c:symbol val="circle"/>
            <c:size val="5"/>
            <c:spPr>
              <a:solidFill>
                <a:schemeClr val="accent3"/>
              </a:solidFill>
              <a:ln w="9525">
                <a:solidFill>
                  <a:schemeClr val="accent3"/>
                </a:solidFill>
              </a:ln>
              <a:effectLst/>
            </c:spPr>
          </c:marker>
          <c:yVal>
            <c:numRef>
              <c:f>'March ''24'!$S$5</c:f>
              <c:numCache>
                <c:formatCode>General</c:formatCode>
                <c:ptCount val="1"/>
                <c:pt idx="0">
                  <c:v>7.1</c:v>
                </c:pt>
              </c:numCache>
            </c:numRef>
          </c:yVal>
          <c:smooth val="0"/>
          <c:extLst>
            <c:ext xmlns:c16="http://schemas.microsoft.com/office/drawing/2014/chart" uri="{C3380CC4-5D6E-409C-BE32-E72D297353CC}">
              <c16:uniqueId val="{00000002-3EAB-46A2-9698-783441AE6D47}"/>
            </c:ext>
          </c:extLst>
        </c:ser>
        <c:ser>
          <c:idx val="3"/>
          <c:order val="3"/>
          <c:spPr>
            <a:ln w="25400" cap="rnd">
              <a:noFill/>
              <a:round/>
            </a:ln>
            <a:effectLst/>
          </c:spPr>
          <c:marker>
            <c:symbol val="circle"/>
            <c:size val="5"/>
            <c:spPr>
              <a:solidFill>
                <a:schemeClr val="accent4"/>
              </a:solidFill>
              <a:ln w="9525">
                <a:solidFill>
                  <a:schemeClr val="accent4"/>
                </a:solidFill>
              </a:ln>
              <a:effectLst/>
            </c:spPr>
          </c:marker>
          <c:yVal>
            <c:numRef>
              <c:f>'March ''24'!$S$6</c:f>
              <c:numCache>
                <c:formatCode>General</c:formatCode>
                <c:ptCount val="1"/>
              </c:numCache>
            </c:numRef>
          </c:yVal>
          <c:smooth val="0"/>
          <c:extLst>
            <c:ext xmlns:c16="http://schemas.microsoft.com/office/drawing/2014/chart" uri="{C3380CC4-5D6E-409C-BE32-E72D297353CC}">
              <c16:uniqueId val="{00000003-3EAB-46A2-9698-783441AE6D47}"/>
            </c:ext>
          </c:extLst>
        </c:ser>
        <c:ser>
          <c:idx val="4"/>
          <c:order val="4"/>
          <c:spPr>
            <a:ln w="25400" cap="rnd">
              <a:noFill/>
              <a:round/>
            </a:ln>
            <a:effectLst/>
          </c:spPr>
          <c:marker>
            <c:symbol val="circle"/>
            <c:size val="5"/>
            <c:spPr>
              <a:solidFill>
                <a:schemeClr val="accent5"/>
              </a:solidFill>
              <a:ln w="9525">
                <a:solidFill>
                  <a:schemeClr val="accent5"/>
                </a:solidFill>
              </a:ln>
              <a:effectLst/>
            </c:spPr>
          </c:marker>
          <c:yVal>
            <c:numRef>
              <c:f>'March ''24'!$S$7</c:f>
              <c:numCache>
                <c:formatCode>General</c:formatCode>
                <c:ptCount val="1"/>
                <c:pt idx="0">
                  <c:v>6.03</c:v>
                </c:pt>
              </c:numCache>
            </c:numRef>
          </c:yVal>
          <c:smooth val="0"/>
          <c:extLst>
            <c:ext xmlns:c16="http://schemas.microsoft.com/office/drawing/2014/chart" uri="{C3380CC4-5D6E-409C-BE32-E72D297353CC}">
              <c16:uniqueId val="{00000004-3EAB-46A2-9698-783441AE6D47}"/>
            </c:ext>
          </c:extLst>
        </c:ser>
        <c:ser>
          <c:idx val="5"/>
          <c:order val="5"/>
          <c:spPr>
            <a:ln w="25400" cap="rnd">
              <a:noFill/>
              <a:round/>
            </a:ln>
            <a:effectLst/>
          </c:spPr>
          <c:marker>
            <c:symbol val="circle"/>
            <c:size val="5"/>
            <c:spPr>
              <a:solidFill>
                <a:schemeClr val="accent6"/>
              </a:solidFill>
              <a:ln w="9525">
                <a:solidFill>
                  <a:schemeClr val="accent6"/>
                </a:solidFill>
              </a:ln>
              <a:effectLst/>
            </c:spPr>
          </c:marker>
          <c:yVal>
            <c:numRef>
              <c:f>'March ''24'!$S$8</c:f>
              <c:numCache>
                <c:formatCode>General</c:formatCode>
                <c:ptCount val="1"/>
                <c:pt idx="0">
                  <c:v>6.15</c:v>
                </c:pt>
              </c:numCache>
            </c:numRef>
          </c:yVal>
          <c:smooth val="0"/>
          <c:extLst>
            <c:ext xmlns:c16="http://schemas.microsoft.com/office/drawing/2014/chart" uri="{C3380CC4-5D6E-409C-BE32-E72D297353CC}">
              <c16:uniqueId val="{00000005-3EAB-46A2-9698-783441AE6D47}"/>
            </c:ext>
          </c:extLst>
        </c:ser>
        <c:ser>
          <c:idx val="6"/>
          <c:order val="6"/>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yVal>
            <c:numRef>
              <c:f>'March ''24'!$S$9</c:f>
              <c:numCache>
                <c:formatCode>General</c:formatCode>
                <c:ptCount val="1"/>
                <c:pt idx="0">
                  <c:v>6.3</c:v>
                </c:pt>
              </c:numCache>
            </c:numRef>
          </c:yVal>
          <c:smooth val="0"/>
          <c:extLst>
            <c:ext xmlns:c16="http://schemas.microsoft.com/office/drawing/2014/chart" uri="{C3380CC4-5D6E-409C-BE32-E72D297353CC}">
              <c16:uniqueId val="{00000006-3EAB-46A2-9698-783441AE6D47}"/>
            </c:ext>
          </c:extLst>
        </c:ser>
        <c:ser>
          <c:idx val="7"/>
          <c:order val="7"/>
          <c:spPr>
            <a:ln w="25400" cap="rnd">
              <a:noFill/>
              <a:round/>
            </a:ln>
            <a:effectLst/>
          </c:spPr>
          <c:marker>
            <c:symbol val="circle"/>
            <c:size val="5"/>
            <c:spPr>
              <a:solidFill>
                <a:schemeClr val="accent2">
                  <a:lumMod val="60000"/>
                </a:schemeClr>
              </a:solidFill>
              <a:ln w="9525">
                <a:solidFill>
                  <a:schemeClr val="accent2">
                    <a:lumMod val="60000"/>
                  </a:schemeClr>
                </a:solidFill>
              </a:ln>
              <a:effectLst/>
            </c:spPr>
          </c:marker>
          <c:yVal>
            <c:numRef>
              <c:f>'March ''24'!$S$10</c:f>
              <c:numCache>
                <c:formatCode>General</c:formatCode>
                <c:ptCount val="1"/>
                <c:pt idx="0">
                  <c:v>6.06</c:v>
                </c:pt>
              </c:numCache>
            </c:numRef>
          </c:yVal>
          <c:smooth val="0"/>
          <c:extLst>
            <c:ext xmlns:c16="http://schemas.microsoft.com/office/drawing/2014/chart" uri="{C3380CC4-5D6E-409C-BE32-E72D297353CC}">
              <c16:uniqueId val="{00000007-3EAB-46A2-9698-783441AE6D47}"/>
            </c:ext>
          </c:extLst>
        </c:ser>
        <c:ser>
          <c:idx val="8"/>
          <c:order val="8"/>
          <c:spPr>
            <a:ln w="25400" cap="rnd">
              <a:noFill/>
              <a:round/>
            </a:ln>
            <a:effectLst/>
          </c:spPr>
          <c:marker>
            <c:symbol val="circle"/>
            <c:size val="5"/>
            <c:spPr>
              <a:solidFill>
                <a:schemeClr val="accent3">
                  <a:lumMod val="60000"/>
                </a:schemeClr>
              </a:solidFill>
              <a:ln w="9525">
                <a:solidFill>
                  <a:schemeClr val="accent3">
                    <a:lumMod val="60000"/>
                  </a:schemeClr>
                </a:solidFill>
              </a:ln>
              <a:effectLst/>
            </c:spPr>
          </c:marker>
          <c:yVal>
            <c:numRef>
              <c:f>'March ''24'!$S$11</c:f>
              <c:numCache>
                <c:formatCode>General</c:formatCode>
                <c:ptCount val="1"/>
              </c:numCache>
            </c:numRef>
          </c:yVal>
          <c:smooth val="0"/>
          <c:extLst>
            <c:ext xmlns:c16="http://schemas.microsoft.com/office/drawing/2014/chart" uri="{C3380CC4-5D6E-409C-BE32-E72D297353CC}">
              <c16:uniqueId val="{00000008-3EAB-46A2-9698-783441AE6D47}"/>
            </c:ext>
          </c:extLst>
        </c:ser>
        <c:ser>
          <c:idx val="9"/>
          <c:order val="9"/>
          <c:spPr>
            <a:ln w="25400" cap="rnd">
              <a:noFill/>
              <a:round/>
            </a:ln>
            <a:effectLst/>
          </c:spPr>
          <c:marker>
            <c:symbol val="circle"/>
            <c:size val="5"/>
            <c:spPr>
              <a:solidFill>
                <a:schemeClr val="accent4">
                  <a:lumMod val="60000"/>
                </a:schemeClr>
              </a:solidFill>
              <a:ln w="9525">
                <a:solidFill>
                  <a:schemeClr val="accent4">
                    <a:lumMod val="60000"/>
                  </a:schemeClr>
                </a:solidFill>
              </a:ln>
              <a:effectLst/>
            </c:spPr>
          </c:marker>
          <c:yVal>
            <c:numRef>
              <c:f>'March ''24'!$S$12</c:f>
              <c:numCache>
                <c:formatCode>General</c:formatCode>
                <c:ptCount val="1"/>
              </c:numCache>
            </c:numRef>
          </c:yVal>
          <c:smooth val="0"/>
          <c:extLst>
            <c:ext xmlns:c16="http://schemas.microsoft.com/office/drawing/2014/chart" uri="{C3380CC4-5D6E-409C-BE32-E72D297353CC}">
              <c16:uniqueId val="{00000009-3EAB-46A2-9698-783441AE6D47}"/>
            </c:ext>
          </c:extLst>
        </c:ser>
        <c:ser>
          <c:idx val="10"/>
          <c:order val="10"/>
          <c:spPr>
            <a:ln w="25400" cap="rnd">
              <a:noFill/>
              <a:round/>
            </a:ln>
            <a:effectLst/>
          </c:spPr>
          <c:marker>
            <c:symbol val="circle"/>
            <c:size val="5"/>
            <c:spPr>
              <a:solidFill>
                <a:schemeClr val="accent5">
                  <a:lumMod val="60000"/>
                </a:schemeClr>
              </a:solidFill>
              <a:ln w="9525">
                <a:solidFill>
                  <a:schemeClr val="accent5">
                    <a:lumMod val="60000"/>
                  </a:schemeClr>
                </a:solidFill>
              </a:ln>
              <a:effectLst/>
            </c:spPr>
          </c:marker>
          <c:yVal>
            <c:numRef>
              <c:f>'March ''24'!$S$13</c:f>
              <c:numCache>
                <c:formatCode>General</c:formatCode>
                <c:ptCount val="1"/>
              </c:numCache>
            </c:numRef>
          </c:yVal>
          <c:smooth val="0"/>
          <c:extLst>
            <c:ext xmlns:c16="http://schemas.microsoft.com/office/drawing/2014/chart" uri="{C3380CC4-5D6E-409C-BE32-E72D297353CC}">
              <c16:uniqueId val="{0000000A-3EAB-46A2-9698-783441AE6D47}"/>
            </c:ext>
          </c:extLst>
        </c:ser>
        <c:ser>
          <c:idx val="11"/>
          <c:order val="11"/>
          <c:spPr>
            <a:ln w="25400" cap="rnd">
              <a:noFill/>
              <a:round/>
            </a:ln>
            <a:effectLst/>
          </c:spPr>
          <c:marker>
            <c:symbol val="circle"/>
            <c:size val="5"/>
            <c:spPr>
              <a:solidFill>
                <a:schemeClr val="accent6">
                  <a:lumMod val="60000"/>
                </a:schemeClr>
              </a:solidFill>
              <a:ln w="9525">
                <a:solidFill>
                  <a:schemeClr val="accent6">
                    <a:lumMod val="60000"/>
                  </a:schemeClr>
                </a:solidFill>
              </a:ln>
              <a:effectLst/>
            </c:spPr>
          </c:marker>
          <c:yVal>
            <c:numRef>
              <c:f>'March ''24'!$S$14</c:f>
              <c:numCache>
                <c:formatCode>General</c:formatCode>
                <c:ptCount val="1"/>
                <c:pt idx="0">
                  <c:v>7.15</c:v>
                </c:pt>
              </c:numCache>
            </c:numRef>
          </c:yVal>
          <c:smooth val="0"/>
          <c:extLst>
            <c:ext xmlns:c16="http://schemas.microsoft.com/office/drawing/2014/chart" uri="{C3380CC4-5D6E-409C-BE32-E72D297353CC}">
              <c16:uniqueId val="{0000000B-3EAB-46A2-9698-783441AE6D47}"/>
            </c:ext>
          </c:extLst>
        </c:ser>
        <c:ser>
          <c:idx val="12"/>
          <c:order val="12"/>
          <c:spPr>
            <a:ln w="25400" cap="rnd">
              <a:no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yVal>
            <c:numRef>
              <c:f>'March ''24'!$S$15</c:f>
              <c:numCache>
                <c:formatCode>General</c:formatCode>
                <c:ptCount val="1"/>
                <c:pt idx="0">
                  <c:v>6.5</c:v>
                </c:pt>
              </c:numCache>
            </c:numRef>
          </c:yVal>
          <c:smooth val="0"/>
          <c:extLst>
            <c:ext xmlns:c16="http://schemas.microsoft.com/office/drawing/2014/chart" uri="{C3380CC4-5D6E-409C-BE32-E72D297353CC}">
              <c16:uniqueId val="{0000000C-3EAB-46A2-9698-783441AE6D47}"/>
            </c:ext>
          </c:extLst>
        </c:ser>
        <c:ser>
          <c:idx val="13"/>
          <c:order val="13"/>
          <c:spPr>
            <a:ln w="25400" cap="rnd">
              <a:noFill/>
              <a:round/>
            </a:ln>
            <a:effectLst/>
          </c:spPr>
          <c:marker>
            <c:symbol val="circle"/>
            <c:size val="5"/>
            <c:spPr>
              <a:solidFill>
                <a:schemeClr val="accent2">
                  <a:lumMod val="80000"/>
                  <a:lumOff val="20000"/>
                </a:schemeClr>
              </a:solidFill>
              <a:ln w="9525">
                <a:solidFill>
                  <a:schemeClr val="accent2">
                    <a:lumMod val="80000"/>
                    <a:lumOff val="20000"/>
                  </a:schemeClr>
                </a:solidFill>
              </a:ln>
              <a:effectLst/>
            </c:spPr>
          </c:marker>
          <c:yVal>
            <c:numRef>
              <c:f>'March ''24'!$S$16</c:f>
              <c:numCache>
                <c:formatCode>General</c:formatCode>
                <c:ptCount val="1"/>
                <c:pt idx="0">
                  <c:v>6.8</c:v>
                </c:pt>
              </c:numCache>
            </c:numRef>
          </c:yVal>
          <c:smooth val="0"/>
          <c:extLst>
            <c:ext xmlns:c16="http://schemas.microsoft.com/office/drawing/2014/chart" uri="{C3380CC4-5D6E-409C-BE32-E72D297353CC}">
              <c16:uniqueId val="{0000000D-3EAB-46A2-9698-783441AE6D47}"/>
            </c:ext>
          </c:extLst>
        </c:ser>
        <c:ser>
          <c:idx val="14"/>
          <c:order val="14"/>
          <c:spPr>
            <a:ln w="25400" cap="rnd">
              <a:noFill/>
              <a:round/>
            </a:ln>
            <a:effectLst/>
          </c:spPr>
          <c:marker>
            <c:symbol val="circle"/>
            <c:size val="5"/>
            <c:spPr>
              <a:solidFill>
                <a:schemeClr val="accent3">
                  <a:lumMod val="80000"/>
                  <a:lumOff val="20000"/>
                </a:schemeClr>
              </a:solidFill>
              <a:ln w="9525">
                <a:solidFill>
                  <a:schemeClr val="accent3">
                    <a:lumMod val="80000"/>
                    <a:lumOff val="20000"/>
                  </a:schemeClr>
                </a:solidFill>
              </a:ln>
              <a:effectLst/>
            </c:spPr>
          </c:marker>
          <c:yVal>
            <c:numRef>
              <c:f>'March ''24'!$S$17</c:f>
              <c:numCache>
                <c:formatCode>General</c:formatCode>
                <c:ptCount val="1"/>
              </c:numCache>
            </c:numRef>
          </c:yVal>
          <c:smooth val="0"/>
          <c:extLst>
            <c:ext xmlns:c16="http://schemas.microsoft.com/office/drawing/2014/chart" uri="{C3380CC4-5D6E-409C-BE32-E72D297353CC}">
              <c16:uniqueId val="{0000000E-3EAB-46A2-9698-783441AE6D47}"/>
            </c:ext>
          </c:extLst>
        </c:ser>
        <c:ser>
          <c:idx val="15"/>
          <c:order val="15"/>
          <c:spPr>
            <a:ln w="25400" cap="rnd">
              <a:noFill/>
              <a:round/>
            </a:ln>
            <a:effectLst/>
          </c:spPr>
          <c:marker>
            <c:symbol val="circle"/>
            <c:size val="5"/>
            <c:spPr>
              <a:solidFill>
                <a:schemeClr val="accent4">
                  <a:lumMod val="80000"/>
                  <a:lumOff val="20000"/>
                </a:schemeClr>
              </a:solidFill>
              <a:ln w="9525">
                <a:solidFill>
                  <a:schemeClr val="accent4">
                    <a:lumMod val="80000"/>
                    <a:lumOff val="20000"/>
                  </a:schemeClr>
                </a:solidFill>
              </a:ln>
              <a:effectLst/>
            </c:spPr>
          </c:marker>
          <c:yVal>
            <c:numRef>
              <c:f>'March ''24'!$S$18</c:f>
              <c:numCache>
                <c:formatCode>General</c:formatCode>
                <c:ptCount val="1"/>
                <c:pt idx="0">
                  <c:v>7</c:v>
                </c:pt>
              </c:numCache>
            </c:numRef>
          </c:yVal>
          <c:smooth val="0"/>
          <c:extLst>
            <c:ext xmlns:c16="http://schemas.microsoft.com/office/drawing/2014/chart" uri="{C3380CC4-5D6E-409C-BE32-E72D297353CC}">
              <c16:uniqueId val="{0000000F-3EAB-46A2-9698-783441AE6D47}"/>
            </c:ext>
          </c:extLst>
        </c:ser>
        <c:ser>
          <c:idx val="17"/>
          <c:order val="16"/>
          <c:spPr>
            <a:ln w="25400" cap="rnd">
              <a:noFill/>
              <a:round/>
            </a:ln>
            <a:effectLst/>
          </c:spPr>
          <c:marker>
            <c:symbol val="circle"/>
            <c:size val="5"/>
            <c:spPr>
              <a:solidFill>
                <a:schemeClr val="accent6">
                  <a:lumMod val="80000"/>
                  <a:lumOff val="20000"/>
                </a:schemeClr>
              </a:solidFill>
              <a:ln w="9525">
                <a:solidFill>
                  <a:schemeClr val="accent6">
                    <a:lumMod val="80000"/>
                    <a:lumOff val="20000"/>
                  </a:schemeClr>
                </a:solidFill>
              </a:ln>
              <a:effectLst/>
            </c:spPr>
          </c:marker>
          <c:yVal>
            <c:numRef>
              <c:f>'March ''24'!$S$20</c:f>
              <c:numCache>
                <c:formatCode>General</c:formatCode>
                <c:ptCount val="1"/>
                <c:pt idx="0">
                  <c:v>6.4</c:v>
                </c:pt>
              </c:numCache>
            </c:numRef>
          </c:yVal>
          <c:smooth val="0"/>
          <c:extLst>
            <c:ext xmlns:c16="http://schemas.microsoft.com/office/drawing/2014/chart" uri="{C3380CC4-5D6E-409C-BE32-E72D297353CC}">
              <c16:uniqueId val="{00000010-3EAB-46A2-9698-783441AE6D47}"/>
            </c:ext>
          </c:extLst>
        </c:ser>
        <c:ser>
          <c:idx val="16"/>
          <c:order val="17"/>
          <c:spPr>
            <a:ln w="25400" cap="rnd">
              <a:noFill/>
              <a:round/>
            </a:ln>
            <a:effectLst/>
          </c:spPr>
          <c:marker>
            <c:symbol val="circle"/>
            <c:size val="9"/>
            <c:spPr>
              <a:solidFill>
                <a:schemeClr val="tx1"/>
              </a:solidFill>
              <a:ln w="9525">
                <a:solidFill>
                  <a:schemeClr val="tx1"/>
                </a:solidFill>
              </a:ln>
              <a:effectLst/>
            </c:spPr>
          </c:marker>
          <c:yVal>
            <c:numRef>
              <c:f>'March ''24'!$S$25</c:f>
              <c:numCache>
                <c:formatCode>General</c:formatCode>
                <c:ptCount val="1"/>
                <c:pt idx="0">
                  <c:v>6.5658333333333339</c:v>
                </c:pt>
              </c:numCache>
            </c:numRef>
          </c:yVal>
          <c:smooth val="0"/>
          <c:extLst>
            <c:ext xmlns:c16="http://schemas.microsoft.com/office/drawing/2014/chart" uri="{C3380CC4-5D6E-409C-BE32-E72D297353CC}">
              <c16:uniqueId val="{00000011-3EAB-46A2-9698-783441AE6D47}"/>
            </c:ext>
          </c:extLst>
        </c:ser>
        <c:dLbls>
          <c:showLegendKey val="0"/>
          <c:showVal val="0"/>
          <c:showCatName val="0"/>
          <c:showSerName val="0"/>
          <c:showPercent val="0"/>
          <c:showBubbleSize val="0"/>
        </c:dLbls>
        <c:axId val="1097415487"/>
        <c:axId val="1658483567"/>
      </c:scatterChart>
      <c:valAx>
        <c:axId val="1097415487"/>
        <c:scaling>
          <c:orientation val="minMax"/>
          <c:max val="1.5"/>
          <c:min val="0.5"/>
        </c:scaling>
        <c:delete val="1"/>
        <c:axPos val="b"/>
        <c:majorGridlines>
          <c:spPr>
            <a:ln w="9525" cap="flat" cmpd="sng" algn="ctr">
              <a:noFill/>
              <a:round/>
            </a:ln>
            <a:effectLst/>
          </c:spPr>
        </c:majorGridlines>
        <c:majorTickMark val="none"/>
        <c:minorTickMark val="none"/>
        <c:tickLblPos val="nextTo"/>
        <c:crossAx val="1658483567"/>
        <c:crosses val="autoZero"/>
        <c:crossBetween val="midCat"/>
      </c:valAx>
      <c:valAx>
        <c:axId val="1658483567"/>
        <c:scaling>
          <c:orientation val="minMax"/>
          <c:min val="5.5"/>
        </c:scaling>
        <c:delete val="0"/>
        <c:axPos val="l"/>
        <c:majorGridlines>
          <c:spPr>
            <a:ln w="9525" cap="flat" cmpd="sng" algn="ctr">
              <a:solidFill>
                <a:schemeClr val="tx1">
                  <a:lumMod val="15000"/>
                  <a:lumOff val="85000"/>
                </a:schemeClr>
              </a:solidFill>
              <a:round/>
            </a:ln>
            <a:effectLst/>
          </c:spPr>
        </c:majorGridlines>
        <c:numFmt formatCode="&quot;$&quot;#,##0.00"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097415487"/>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a:solidFill>
                  <a:schemeClr val="tx1"/>
                </a:solidFill>
              </a:rPr>
              <a:t>Survey Average Wheat Price 24/25</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'March ''24'!$V$108</c:f>
              <c:strCache>
                <c:ptCount val="1"/>
                <c:pt idx="0">
                  <c:v>24/25</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'March ''24'!$U$109:$U$118</c:f>
              <c:strCache>
                <c:ptCount val="10"/>
                <c:pt idx="0">
                  <c:v>June</c:v>
                </c:pt>
                <c:pt idx="1">
                  <c:v>July</c:v>
                </c:pt>
                <c:pt idx="2">
                  <c:v>August</c:v>
                </c:pt>
                <c:pt idx="3">
                  <c:v>September</c:v>
                </c:pt>
                <c:pt idx="4">
                  <c:v>October</c:v>
                </c:pt>
                <c:pt idx="5">
                  <c:v>November</c:v>
                </c:pt>
                <c:pt idx="6">
                  <c:v>December</c:v>
                </c:pt>
                <c:pt idx="7">
                  <c:v>January</c:v>
                </c:pt>
                <c:pt idx="8">
                  <c:v>February</c:v>
                </c:pt>
                <c:pt idx="9">
                  <c:v>March</c:v>
                </c:pt>
              </c:strCache>
            </c:strRef>
          </c:cat>
          <c:val>
            <c:numRef>
              <c:f>'March ''24'!$V$109:$V$118</c:f>
              <c:numCache>
                <c:formatCode>General</c:formatCode>
                <c:ptCount val="10"/>
                <c:pt idx="0">
                  <c:v>7.101578947368421</c:v>
                </c:pt>
                <c:pt idx="1">
                  <c:v>7.4168749999999992</c:v>
                </c:pt>
                <c:pt idx="2">
                  <c:v>7.1492857142857149</c:v>
                </c:pt>
                <c:pt idx="3">
                  <c:v>7.0553850000000002</c:v>
                </c:pt>
                <c:pt idx="4">
                  <c:v>6.9521430000000004</c:v>
                </c:pt>
                <c:pt idx="5">
                  <c:v>6.7818182</c:v>
                </c:pt>
                <c:pt idx="6">
                  <c:v>6.8354549999999996</c:v>
                </c:pt>
                <c:pt idx="7">
                  <c:v>6.6741669999999997</c:v>
                </c:pt>
                <c:pt idx="8">
                  <c:v>6.4011110000000002</c:v>
                </c:pt>
                <c:pt idx="9">
                  <c:v>6.5658329999999996</c:v>
                </c:pt>
              </c:numCache>
            </c:numRef>
          </c:val>
          <c:smooth val="0"/>
          <c:extLst>
            <c:ext xmlns:c16="http://schemas.microsoft.com/office/drawing/2014/chart" uri="{C3380CC4-5D6E-409C-BE32-E72D297353CC}">
              <c16:uniqueId val="{00000000-0351-4635-BAAD-2790A420D00E}"/>
            </c:ext>
          </c:extLst>
        </c:ser>
        <c:dLbls>
          <c:showLegendKey val="0"/>
          <c:showVal val="0"/>
          <c:showCatName val="0"/>
          <c:showSerName val="0"/>
          <c:showPercent val="0"/>
          <c:showBubbleSize val="0"/>
        </c:dLbls>
        <c:marker val="1"/>
        <c:smooth val="0"/>
        <c:axId val="1097399167"/>
        <c:axId val="634917295"/>
      </c:lineChart>
      <c:catAx>
        <c:axId val="109739916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634917295"/>
        <c:crosses val="autoZero"/>
        <c:auto val="1"/>
        <c:lblAlgn val="ctr"/>
        <c:lblOffset val="100"/>
        <c:noMultiLvlLbl val="0"/>
      </c:catAx>
      <c:valAx>
        <c:axId val="634917295"/>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097399167"/>
        <c:crosses val="autoZero"/>
        <c:crossBetween val="between"/>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dirty="0">
                <a:solidFill>
                  <a:schemeClr val="tx1"/>
                </a:solidFill>
              </a:rPr>
              <a:t>2024/25 Cotton Price</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yVal>
            <c:numRef>
              <c:f>'March ''24'!$T$3</c:f>
              <c:numCache>
                <c:formatCode>General</c:formatCode>
                <c:ptCount val="1"/>
                <c:pt idx="0">
                  <c:v>0.77</c:v>
                </c:pt>
              </c:numCache>
            </c:numRef>
          </c:yVal>
          <c:smooth val="0"/>
          <c:extLst>
            <c:ext xmlns:c16="http://schemas.microsoft.com/office/drawing/2014/chart" uri="{C3380CC4-5D6E-409C-BE32-E72D297353CC}">
              <c16:uniqueId val="{00000000-F729-451B-ACFB-E084CA9002AA}"/>
            </c:ext>
          </c:extLst>
        </c:ser>
        <c:ser>
          <c:idx val="1"/>
          <c:order val="1"/>
          <c:spPr>
            <a:ln w="25400" cap="rnd">
              <a:noFill/>
              <a:round/>
            </a:ln>
            <a:effectLst/>
          </c:spPr>
          <c:marker>
            <c:symbol val="circle"/>
            <c:size val="5"/>
            <c:spPr>
              <a:solidFill>
                <a:schemeClr val="accent2"/>
              </a:solidFill>
              <a:ln w="9525">
                <a:solidFill>
                  <a:schemeClr val="accent2"/>
                </a:solidFill>
              </a:ln>
              <a:effectLst/>
            </c:spPr>
          </c:marker>
          <c:yVal>
            <c:numRef>
              <c:f>'March ''24'!$T$4</c:f>
              <c:numCache>
                <c:formatCode>General</c:formatCode>
                <c:ptCount val="1"/>
                <c:pt idx="0">
                  <c:v>0.74</c:v>
                </c:pt>
              </c:numCache>
            </c:numRef>
          </c:yVal>
          <c:smooth val="0"/>
          <c:extLst>
            <c:ext xmlns:c16="http://schemas.microsoft.com/office/drawing/2014/chart" uri="{C3380CC4-5D6E-409C-BE32-E72D297353CC}">
              <c16:uniqueId val="{00000001-F729-451B-ACFB-E084CA9002AA}"/>
            </c:ext>
          </c:extLst>
        </c:ser>
        <c:ser>
          <c:idx val="2"/>
          <c:order val="2"/>
          <c:spPr>
            <a:ln w="25400" cap="rnd">
              <a:noFill/>
              <a:round/>
            </a:ln>
            <a:effectLst/>
          </c:spPr>
          <c:marker>
            <c:symbol val="circle"/>
            <c:size val="5"/>
            <c:spPr>
              <a:solidFill>
                <a:schemeClr val="accent3"/>
              </a:solidFill>
              <a:ln w="9525">
                <a:solidFill>
                  <a:schemeClr val="accent3"/>
                </a:solidFill>
              </a:ln>
              <a:effectLst/>
            </c:spPr>
          </c:marker>
          <c:yVal>
            <c:numRef>
              <c:f>'March ''24'!$T$5</c:f>
              <c:numCache>
                <c:formatCode>General</c:formatCode>
                <c:ptCount val="1"/>
                <c:pt idx="0">
                  <c:v>0.77</c:v>
                </c:pt>
              </c:numCache>
            </c:numRef>
          </c:yVal>
          <c:smooth val="0"/>
          <c:extLst>
            <c:ext xmlns:c16="http://schemas.microsoft.com/office/drawing/2014/chart" uri="{C3380CC4-5D6E-409C-BE32-E72D297353CC}">
              <c16:uniqueId val="{00000002-F729-451B-ACFB-E084CA9002AA}"/>
            </c:ext>
          </c:extLst>
        </c:ser>
        <c:ser>
          <c:idx val="3"/>
          <c:order val="3"/>
          <c:spPr>
            <a:ln w="25400" cap="rnd">
              <a:noFill/>
              <a:round/>
            </a:ln>
            <a:effectLst/>
          </c:spPr>
          <c:marker>
            <c:symbol val="circle"/>
            <c:size val="5"/>
            <c:spPr>
              <a:solidFill>
                <a:schemeClr val="accent4"/>
              </a:solidFill>
              <a:ln w="9525">
                <a:solidFill>
                  <a:schemeClr val="accent4"/>
                </a:solidFill>
              </a:ln>
              <a:effectLst/>
            </c:spPr>
          </c:marker>
          <c:yVal>
            <c:numRef>
              <c:f>'March ''24'!$T$6</c:f>
              <c:numCache>
                <c:formatCode>General</c:formatCode>
                <c:ptCount val="1"/>
                <c:pt idx="0">
                  <c:v>0.79</c:v>
                </c:pt>
              </c:numCache>
            </c:numRef>
          </c:yVal>
          <c:smooth val="0"/>
          <c:extLst>
            <c:ext xmlns:c16="http://schemas.microsoft.com/office/drawing/2014/chart" uri="{C3380CC4-5D6E-409C-BE32-E72D297353CC}">
              <c16:uniqueId val="{00000003-F729-451B-ACFB-E084CA9002AA}"/>
            </c:ext>
          </c:extLst>
        </c:ser>
        <c:ser>
          <c:idx val="4"/>
          <c:order val="4"/>
          <c:spPr>
            <a:ln w="25400" cap="rnd">
              <a:noFill/>
              <a:round/>
            </a:ln>
            <a:effectLst/>
          </c:spPr>
          <c:marker>
            <c:symbol val="circle"/>
            <c:size val="5"/>
            <c:spPr>
              <a:solidFill>
                <a:schemeClr val="accent5"/>
              </a:solidFill>
              <a:ln w="9525">
                <a:solidFill>
                  <a:schemeClr val="accent5"/>
                </a:solidFill>
              </a:ln>
              <a:effectLst/>
            </c:spPr>
          </c:marker>
          <c:yVal>
            <c:numRef>
              <c:f>'March ''24'!$T$7</c:f>
              <c:numCache>
                <c:formatCode>General</c:formatCode>
                <c:ptCount val="1"/>
              </c:numCache>
            </c:numRef>
          </c:yVal>
          <c:smooth val="0"/>
          <c:extLst>
            <c:ext xmlns:c16="http://schemas.microsoft.com/office/drawing/2014/chart" uri="{C3380CC4-5D6E-409C-BE32-E72D297353CC}">
              <c16:uniqueId val="{00000004-F729-451B-ACFB-E084CA9002AA}"/>
            </c:ext>
          </c:extLst>
        </c:ser>
        <c:ser>
          <c:idx val="5"/>
          <c:order val="5"/>
          <c:spPr>
            <a:ln w="25400" cap="rnd">
              <a:noFill/>
              <a:round/>
            </a:ln>
            <a:effectLst/>
          </c:spPr>
          <c:marker>
            <c:symbol val="circle"/>
            <c:size val="5"/>
            <c:spPr>
              <a:solidFill>
                <a:schemeClr val="accent6"/>
              </a:solidFill>
              <a:ln w="9525">
                <a:solidFill>
                  <a:schemeClr val="accent6"/>
                </a:solidFill>
              </a:ln>
              <a:effectLst/>
            </c:spPr>
          </c:marker>
          <c:yVal>
            <c:numRef>
              <c:f>'March ''24'!$T$8</c:f>
              <c:numCache>
                <c:formatCode>General</c:formatCode>
                <c:ptCount val="1"/>
                <c:pt idx="0">
                  <c:v>0.75</c:v>
                </c:pt>
              </c:numCache>
            </c:numRef>
          </c:yVal>
          <c:smooth val="0"/>
          <c:extLst>
            <c:ext xmlns:c16="http://schemas.microsoft.com/office/drawing/2014/chart" uri="{C3380CC4-5D6E-409C-BE32-E72D297353CC}">
              <c16:uniqueId val="{00000005-F729-451B-ACFB-E084CA9002AA}"/>
            </c:ext>
          </c:extLst>
        </c:ser>
        <c:ser>
          <c:idx val="6"/>
          <c:order val="6"/>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yVal>
            <c:numRef>
              <c:f>'March ''24'!$T$9</c:f>
              <c:numCache>
                <c:formatCode>General</c:formatCode>
                <c:ptCount val="1"/>
              </c:numCache>
            </c:numRef>
          </c:yVal>
          <c:smooth val="0"/>
          <c:extLst>
            <c:ext xmlns:c16="http://schemas.microsoft.com/office/drawing/2014/chart" uri="{C3380CC4-5D6E-409C-BE32-E72D297353CC}">
              <c16:uniqueId val="{00000006-F729-451B-ACFB-E084CA9002AA}"/>
            </c:ext>
          </c:extLst>
        </c:ser>
        <c:ser>
          <c:idx val="7"/>
          <c:order val="7"/>
          <c:spPr>
            <a:ln w="25400" cap="rnd">
              <a:noFill/>
              <a:round/>
            </a:ln>
            <a:effectLst/>
          </c:spPr>
          <c:marker>
            <c:symbol val="circle"/>
            <c:size val="5"/>
            <c:spPr>
              <a:solidFill>
                <a:schemeClr val="accent2">
                  <a:lumMod val="60000"/>
                </a:schemeClr>
              </a:solidFill>
              <a:ln w="9525">
                <a:solidFill>
                  <a:schemeClr val="accent2">
                    <a:lumMod val="60000"/>
                  </a:schemeClr>
                </a:solidFill>
              </a:ln>
              <a:effectLst/>
            </c:spPr>
          </c:marker>
          <c:yVal>
            <c:numRef>
              <c:f>'March ''24'!$T$10</c:f>
              <c:numCache>
                <c:formatCode>General</c:formatCode>
                <c:ptCount val="1"/>
                <c:pt idx="0">
                  <c:v>0.8</c:v>
                </c:pt>
              </c:numCache>
            </c:numRef>
          </c:yVal>
          <c:smooth val="0"/>
          <c:extLst>
            <c:ext xmlns:c16="http://schemas.microsoft.com/office/drawing/2014/chart" uri="{C3380CC4-5D6E-409C-BE32-E72D297353CC}">
              <c16:uniqueId val="{00000007-F729-451B-ACFB-E084CA9002AA}"/>
            </c:ext>
          </c:extLst>
        </c:ser>
        <c:ser>
          <c:idx val="8"/>
          <c:order val="8"/>
          <c:spPr>
            <a:ln w="25400" cap="rnd">
              <a:noFill/>
              <a:round/>
            </a:ln>
            <a:effectLst/>
          </c:spPr>
          <c:marker>
            <c:symbol val="circle"/>
            <c:size val="5"/>
            <c:spPr>
              <a:solidFill>
                <a:schemeClr val="accent3">
                  <a:lumMod val="60000"/>
                </a:schemeClr>
              </a:solidFill>
              <a:ln w="9525">
                <a:solidFill>
                  <a:schemeClr val="accent3">
                    <a:lumMod val="60000"/>
                  </a:schemeClr>
                </a:solidFill>
              </a:ln>
              <a:effectLst/>
            </c:spPr>
          </c:marker>
          <c:yVal>
            <c:numRef>
              <c:f>'March ''24'!$T$11</c:f>
              <c:numCache>
                <c:formatCode>General</c:formatCode>
                <c:ptCount val="1"/>
              </c:numCache>
            </c:numRef>
          </c:yVal>
          <c:smooth val="0"/>
          <c:extLst>
            <c:ext xmlns:c16="http://schemas.microsoft.com/office/drawing/2014/chart" uri="{C3380CC4-5D6E-409C-BE32-E72D297353CC}">
              <c16:uniqueId val="{00000008-F729-451B-ACFB-E084CA9002AA}"/>
            </c:ext>
          </c:extLst>
        </c:ser>
        <c:ser>
          <c:idx val="9"/>
          <c:order val="9"/>
          <c:spPr>
            <a:ln w="25400" cap="rnd">
              <a:noFill/>
              <a:round/>
            </a:ln>
            <a:effectLst/>
          </c:spPr>
          <c:marker>
            <c:symbol val="circle"/>
            <c:size val="5"/>
            <c:spPr>
              <a:solidFill>
                <a:schemeClr val="accent4">
                  <a:lumMod val="60000"/>
                </a:schemeClr>
              </a:solidFill>
              <a:ln w="9525">
                <a:solidFill>
                  <a:schemeClr val="accent4">
                    <a:lumMod val="60000"/>
                  </a:schemeClr>
                </a:solidFill>
              </a:ln>
              <a:effectLst/>
            </c:spPr>
          </c:marker>
          <c:yVal>
            <c:numRef>
              <c:f>'March ''24'!$T$12</c:f>
              <c:numCache>
                <c:formatCode>General</c:formatCode>
                <c:ptCount val="1"/>
              </c:numCache>
            </c:numRef>
          </c:yVal>
          <c:smooth val="0"/>
          <c:extLst>
            <c:ext xmlns:c16="http://schemas.microsoft.com/office/drawing/2014/chart" uri="{C3380CC4-5D6E-409C-BE32-E72D297353CC}">
              <c16:uniqueId val="{00000009-F729-451B-ACFB-E084CA9002AA}"/>
            </c:ext>
          </c:extLst>
        </c:ser>
        <c:ser>
          <c:idx val="10"/>
          <c:order val="10"/>
          <c:spPr>
            <a:ln w="25400" cap="rnd">
              <a:noFill/>
              <a:round/>
            </a:ln>
            <a:effectLst/>
          </c:spPr>
          <c:marker>
            <c:symbol val="circle"/>
            <c:size val="5"/>
            <c:spPr>
              <a:solidFill>
                <a:schemeClr val="accent5">
                  <a:lumMod val="60000"/>
                </a:schemeClr>
              </a:solidFill>
              <a:ln w="9525">
                <a:solidFill>
                  <a:schemeClr val="accent5">
                    <a:lumMod val="60000"/>
                  </a:schemeClr>
                </a:solidFill>
              </a:ln>
              <a:effectLst/>
            </c:spPr>
          </c:marker>
          <c:yVal>
            <c:numRef>
              <c:f>'March ''24'!$T$13</c:f>
              <c:numCache>
                <c:formatCode>General</c:formatCode>
                <c:ptCount val="1"/>
              </c:numCache>
            </c:numRef>
          </c:yVal>
          <c:smooth val="0"/>
          <c:extLst>
            <c:ext xmlns:c16="http://schemas.microsoft.com/office/drawing/2014/chart" uri="{C3380CC4-5D6E-409C-BE32-E72D297353CC}">
              <c16:uniqueId val="{0000000A-F729-451B-ACFB-E084CA9002AA}"/>
            </c:ext>
          </c:extLst>
        </c:ser>
        <c:ser>
          <c:idx val="11"/>
          <c:order val="11"/>
          <c:spPr>
            <a:ln w="25400" cap="rnd">
              <a:noFill/>
              <a:round/>
            </a:ln>
            <a:effectLst/>
          </c:spPr>
          <c:marker>
            <c:symbol val="circle"/>
            <c:size val="5"/>
            <c:spPr>
              <a:solidFill>
                <a:schemeClr val="accent6">
                  <a:lumMod val="60000"/>
                </a:schemeClr>
              </a:solidFill>
              <a:ln w="9525">
                <a:solidFill>
                  <a:schemeClr val="accent6">
                    <a:lumMod val="60000"/>
                  </a:schemeClr>
                </a:solidFill>
              </a:ln>
              <a:effectLst/>
            </c:spPr>
          </c:marker>
          <c:yVal>
            <c:numRef>
              <c:f>'March ''24'!$T$14</c:f>
              <c:numCache>
                <c:formatCode>General</c:formatCode>
                <c:ptCount val="1"/>
                <c:pt idx="0">
                  <c:v>0.78</c:v>
                </c:pt>
              </c:numCache>
            </c:numRef>
          </c:yVal>
          <c:smooth val="0"/>
          <c:extLst>
            <c:ext xmlns:c16="http://schemas.microsoft.com/office/drawing/2014/chart" uri="{C3380CC4-5D6E-409C-BE32-E72D297353CC}">
              <c16:uniqueId val="{0000000B-F729-451B-ACFB-E084CA9002AA}"/>
            </c:ext>
          </c:extLst>
        </c:ser>
        <c:ser>
          <c:idx val="12"/>
          <c:order val="12"/>
          <c:spPr>
            <a:ln w="25400" cap="rnd">
              <a:no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yVal>
            <c:numRef>
              <c:f>'March ''24'!$T$15</c:f>
              <c:numCache>
                <c:formatCode>General</c:formatCode>
                <c:ptCount val="1"/>
                <c:pt idx="0">
                  <c:v>0.77</c:v>
                </c:pt>
              </c:numCache>
            </c:numRef>
          </c:yVal>
          <c:smooth val="0"/>
          <c:extLst>
            <c:ext xmlns:c16="http://schemas.microsoft.com/office/drawing/2014/chart" uri="{C3380CC4-5D6E-409C-BE32-E72D297353CC}">
              <c16:uniqueId val="{0000000C-F729-451B-ACFB-E084CA9002AA}"/>
            </c:ext>
          </c:extLst>
        </c:ser>
        <c:ser>
          <c:idx val="13"/>
          <c:order val="13"/>
          <c:spPr>
            <a:ln w="25400" cap="rnd">
              <a:noFill/>
              <a:round/>
            </a:ln>
            <a:effectLst/>
          </c:spPr>
          <c:marker>
            <c:symbol val="circle"/>
            <c:size val="5"/>
            <c:spPr>
              <a:solidFill>
                <a:schemeClr val="accent2">
                  <a:lumMod val="80000"/>
                  <a:lumOff val="20000"/>
                </a:schemeClr>
              </a:solidFill>
              <a:ln w="9525">
                <a:solidFill>
                  <a:schemeClr val="accent2">
                    <a:lumMod val="80000"/>
                    <a:lumOff val="20000"/>
                  </a:schemeClr>
                </a:solidFill>
              </a:ln>
              <a:effectLst/>
            </c:spPr>
          </c:marker>
          <c:yVal>
            <c:numRef>
              <c:f>'March ''24'!$T$16</c:f>
              <c:numCache>
                <c:formatCode>General</c:formatCode>
                <c:ptCount val="1"/>
                <c:pt idx="0">
                  <c:v>0.75</c:v>
                </c:pt>
              </c:numCache>
            </c:numRef>
          </c:yVal>
          <c:smooth val="0"/>
          <c:extLst>
            <c:ext xmlns:c16="http://schemas.microsoft.com/office/drawing/2014/chart" uri="{C3380CC4-5D6E-409C-BE32-E72D297353CC}">
              <c16:uniqueId val="{0000000D-F729-451B-ACFB-E084CA9002AA}"/>
            </c:ext>
          </c:extLst>
        </c:ser>
        <c:ser>
          <c:idx val="14"/>
          <c:order val="14"/>
          <c:spPr>
            <a:ln w="25400" cap="rnd">
              <a:noFill/>
              <a:round/>
            </a:ln>
            <a:effectLst/>
          </c:spPr>
          <c:marker>
            <c:symbol val="circle"/>
            <c:size val="5"/>
            <c:spPr>
              <a:solidFill>
                <a:schemeClr val="accent3">
                  <a:lumMod val="80000"/>
                  <a:lumOff val="20000"/>
                </a:schemeClr>
              </a:solidFill>
              <a:ln w="9525">
                <a:solidFill>
                  <a:schemeClr val="accent3">
                    <a:lumMod val="80000"/>
                    <a:lumOff val="20000"/>
                  </a:schemeClr>
                </a:solidFill>
              </a:ln>
              <a:effectLst/>
            </c:spPr>
          </c:marker>
          <c:yVal>
            <c:numRef>
              <c:f>'March ''24'!$T$17</c:f>
              <c:numCache>
                <c:formatCode>General</c:formatCode>
                <c:ptCount val="1"/>
                <c:pt idx="0">
                  <c:v>0.8</c:v>
                </c:pt>
              </c:numCache>
            </c:numRef>
          </c:yVal>
          <c:smooth val="0"/>
          <c:extLst>
            <c:ext xmlns:c16="http://schemas.microsoft.com/office/drawing/2014/chart" uri="{C3380CC4-5D6E-409C-BE32-E72D297353CC}">
              <c16:uniqueId val="{0000000E-F729-451B-ACFB-E084CA9002AA}"/>
            </c:ext>
          </c:extLst>
        </c:ser>
        <c:ser>
          <c:idx val="15"/>
          <c:order val="15"/>
          <c:spPr>
            <a:ln w="25400" cap="rnd">
              <a:noFill/>
              <a:round/>
            </a:ln>
            <a:effectLst/>
          </c:spPr>
          <c:marker>
            <c:symbol val="circle"/>
            <c:size val="5"/>
            <c:spPr>
              <a:solidFill>
                <a:schemeClr val="accent4">
                  <a:lumMod val="80000"/>
                  <a:lumOff val="20000"/>
                </a:schemeClr>
              </a:solidFill>
              <a:ln w="9525">
                <a:solidFill>
                  <a:schemeClr val="accent4">
                    <a:lumMod val="80000"/>
                    <a:lumOff val="20000"/>
                  </a:schemeClr>
                </a:solidFill>
              </a:ln>
              <a:effectLst/>
            </c:spPr>
          </c:marker>
          <c:yVal>
            <c:numRef>
              <c:f>'March ''24'!$T$18</c:f>
              <c:numCache>
                <c:formatCode>General</c:formatCode>
                <c:ptCount val="1"/>
                <c:pt idx="0">
                  <c:v>0.8</c:v>
                </c:pt>
              </c:numCache>
            </c:numRef>
          </c:yVal>
          <c:smooth val="0"/>
          <c:extLst>
            <c:ext xmlns:c16="http://schemas.microsoft.com/office/drawing/2014/chart" uri="{C3380CC4-5D6E-409C-BE32-E72D297353CC}">
              <c16:uniqueId val="{0000000F-F729-451B-ACFB-E084CA9002AA}"/>
            </c:ext>
          </c:extLst>
        </c:ser>
        <c:ser>
          <c:idx val="17"/>
          <c:order val="16"/>
          <c:spPr>
            <a:ln w="25400" cap="rnd">
              <a:noFill/>
              <a:round/>
            </a:ln>
            <a:effectLst/>
          </c:spPr>
          <c:marker>
            <c:symbol val="circle"/>
            <c:size val="5"/>
            <c:spPr>
              <a:solidFill>
                <a:schemeClr val="accent6">
                  <a:lumMod val="80000"/>
                  <a:lumOff val="20000"/>
                </a:schemeClr>
              </a:solidFill>
              <a:ln w="9525">
                <a:solidFill>
                  <a:schemeClr val="accent6">
                    <a:lumMod val="80000"/>
                    <a:lumOff val="20000"/>
                  </a:schemeClr>
                </a:solidFill>
              </a:ln>
              <a:effectLst/>
            </c:spPr>
          </c:marker>
          <c:yVal>
            <c:numRef>
              <c:f>'March ''24'!$T$20</c:f>
              <c:numCache>
                <c:formatCode>General</c:formatCode>
                <c:ptCount val="1"/>
                <c:pt idx="0">
                  <c:v>0.76</c:v>
                </c:pt>
              </c:numCache>
            </c:numRef>
          </c:yVal>
          <c:smooth val="0"/>
          <c:extLst>
            <c:ext xmlns:c16="http://schemas.microsoft.com/office/drawing/2014/chart" uri="{C3380CC4-5D6E-409C-BE32-E72D297353CC}">
              <c16:uniqueId val="{00000010-F729-451B-ACFB-E084CA9002AA}"/>
            </c:ext>
          </c:extLst>
        </c:ser>
        <c:ser>
          <c:idx val="16"/>
          <c:order val="17"/>
          <c:spPr>
            <a:ln w="25400" cap="rnd">
              <a:noFill/>
              <a:round/>
            </a:ln>
            <a:effectLst/>
          </c:spPr>
          <c:marker>
            <c:symbol val="circle"/>
            <c:size val="9"/>
            <c:spPr>
              <a:solidFill>
                <a:schemeClr val="tx1"/>
              </a:solidFill>
              <a:ln w="9525">
                <a:solidFill>
                  <a:schemeClr val="tx1"/>
                </a:solidFill>
              </a:ln>
              <a:effectLst/>
            </c:spPr>
          </c:marker>
          <c:yVal>
            <c:numRef>
              <c:f>'March ''24'!$T$25</c:f>
              <c:numCache>
                <c:formatCode>General</c:formatCode>
                <c:ptCount val="1"/>
                <c:pt idx="0">
                  <c:v>0.77333333333333332</c:v>
                </c:pt>
              </c:numCache>
            </c:numRef>
          </c:yVal>
          <c:smooth val="0"/>
          <c:extLst>
            <c:ext xmlns:c16="http://schemas.microsoft.com/office/drawing/2014/chart" uri="{C3380CC4-5D6E-409C-BE32-E72D297353CC}">
              <c16:uniqueId val="{00000011-F729-451B-ACFB-E084CA9002AA}"/>
            </c:ext>
          </c:extLst>
        </c:ser>
        <c:dLbls>
          <c:showLegendKey val="0"/>
          <c:showVal val="0"/>
          <c:showCatName val="0"/>
          <c:showSerName val="0"/>
          <c:showPercent val="0"/>
          <c:showBubbleSize val="0"/>
        </c:dLbls>
        <c:axId val="1097438047"/>
        <c:axId val="1861030255"/>
      </c:scatterChart>
      <c:valAx>
        <c:axId val="1097438047"/>
        <c:scaling>
          <c:orientation val="minMax"/>
          <c:max val="1.5"/>
          <c:min val="0.5"/>
        </c:scaling>
        <c:delete val="1"/>
        <c:axPos val="b"/>
        <c:majorGridlines>
          <c:spPr>
            <a:ln w="9525" cap="flat" cmpd="sng" algn="ctr">
              <a:noFill/>
              <a:round/>
            </a:ln>
            <a:effectLst/>
          </c:spPr>
        </c:majorGridlines>
        <c:majorTickMark val="none"/>
        <c:minorTickMark val="none"/>
        <c:tickLblPos val="nextTo"/>
        <c:crossAx val="1861030255"/>
        <c:crosses val="autoZero"/>
        <c:crossBetween val="midCat"/>
      </c:valAx>
      <c:valAx>
        <c:axId val="1861030255"/>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097438047"/>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a:solidFill>
                  <a:schemeClr val="tx1"/>
                </a:solidFill>
              </a:rPr>
              <a:t>Survey Average Cotton Price 24/25</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'March ''24'!$V$126</c:f>
              <c:strCache>
                <c:ptCount val="1"/>
                <c:pt idx="0">
                  <c:v>24/25</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'March ''24'!$U$127:$U$135</c:f>
              <c:strCache>
                <c:ptCount val="9"/>
                <c:pt idx="0">
                  <c:v>June</c:v>
                </c:pt>
                <c:pt idx="1">
                  <c:v>July</c:v>
                </c:pt>
                <c:pt idx="2">
                  <c:v>August</c:v>
                </c:pt>
                <c:pt idx="3">
                  <c:v>September</c:v>
                </c:pt>
                <c:pt idx="4">
                  <c:v>October</c:v>
                </c:pt>
                <c:pt idx="5">
                  <c:v>November</c:v>
                </c:pt>
                <c:pt idx="6">
                  <c:v>December</c:v>
                </c:pt>
                <c:pt idx="7">
                  <c:v>January</c:v>
                </c:pt>
                <c:pt idx="8">
                  <c:v>March</c:v>
                </c:pt>
              </c:strCache>
            </c:strRef>
          </c:cat>
          <c:val>
            <c:numRef>
              <c:f>'March ''24'!$V$127:$V$135</c:f>
              <c:numCache>
                <c:formatCode>General</c:formatCode>
                <c:ptCount val="9"/>
                <c:pt idx="0">
                  <c:v>0.7505263157894736</c:v>
                </c:pt>
                <c:pt idx="1">
                  <c:v>0.77533333333333354</c:v>
                </c:pt>
                <c:pt idx="2">
                  <c:v>0.76293</c:v>
                </c:pt>
                <c:pt idx="3">
                  <c:v>0.78400000000000003</c:v>
                </c:pt>
                <c:pt idx="4">
                  <c:v>0.78076900000000005</c:v>
                </c:pt>
                <c:pt idx="5">
                  <c:v>0.75555600000000001</c:v>
                </c:pt>
                <c:pt idx="6">
                  <c:v>0.74</c:v>
                </c:pt>
                <c:pt idx="7">
                  <c:v>0.74666699999999997</c:v>
                </c:pt>
                <c:pt idx="8">
                  <c:v>0.77333300000000005</c:v>
                </c:pt>
              </c:numCache>
            </c:numRef>
          </c:val>
          <c:smooth val="0"/>
          <c:extLst>
            <c:ext xmlns:c16="http://schemas.microsoft.com/office/drawing/2014/chart" uri="{C3380CC4-5D6E-409C-BE32-E72D297353CC}">
              <c16:uniqueId val="{00000000-E1DB-49B8-ABF0-F37FA366E6DD}"/>
            </c:ext>
          </c:extLst>
        </c:ser>
        <c:dLbls>
          <c:showLegendKey val="0"/>
          <c:showVal val="0"/>
          <c:showCatName val="0"/>
          <c:showSerName val="0"/>
          <c:showPercent val="0"/>
          <c:showBubbleSize val="0"/>
        </c:dLbls>
        <c:marker val="1"/>
        <c:smooth val="0"/>
        <c:axId val="1097356927"/>
        <c:axId val="1884613087"/>
      </c:lineChart>
      <c:catAx>
        <c:axId val="109735692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884613087"/>
        <c:crosses val="autoZero"/>
        <c:auto val="1"/>
        <c:lblAlgn val="ctr"/>
        <c:lblOffset val="100"/>
        <c:noMultiLvlLbl val="0"/>
      </c:catAx>
      <c:valAx>
        <c:axId val="1884613087"/>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097356927"/>
        <c:crosses val="autoZero"/>
        <c:crossBetween val="between"/>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a:solidFill>
                  <a:schemeClr val="tx1"/>
                </a:solidFill>
              </a:rPr>
              <a:t>2024 Planted Cotton Acres (in millions)</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yVal>
            <c:numRef>
              <c:f>'March ''24'!$Y$3</c:f>
              <c:numCache>
                <c:formatCode>General</c:formatCode>
                <c:ptCount val="1"/>
                <c:pt idx="0">
                  <c:v>10.25</c:v>
                </c:pt>
              </c:numCache>
            </c:numRef>
          </c:yVal>
          <c:smooth val="0"/>
          <c:extLst>
            <c:ext xmlns:c16="http://schemas.microsoft.com/office/drawing/2014/chart" uri="{C3380CC4-5D6E-409C-BE32-E72D297353CC}">
              <c16:uniqueId val="{00000000-9718-408D-BEBD-62038C9D8D66}"/>
            </c:ext>
          </c:extLst>
        </c:ser>
        <c:ser>
          <c:idx val="1"/>
          <c:order val="1"/>
          <c:spPr>
            <a:ln w="25400" cap="rnd">
              <a:noFill/>
              <a:round/>
            </a:ln>
            <a:effectLst/>
          </c:spPr>
          <c:marker>
            <c:symbol val="circle"/>
            <c:size val="5"/>
            <c:spPr>
              <a:solidFill>
                <a:schemeClr val="accent2"/>
              </a:solidFill>
              <a:ln w="9525">
                <a:solidFill>
                  <a:schemeClr val="accent2"/>
                </a:solidFill>
              </a:ln>
              <a:effectLst/>
            </c:spPr>
          </c:marker>
          <c:yVal>
            <c:numRef>
              <c:f>'March ''24'!$Y$4</c:f>
              <c:numCache>
                <c:formatCode>General</c:formatCode>
                <c:ptCount val="1"/>
                <c:pt idx="0">
                  <c:v>10.52</c:v>
                </c:pt>
              </c:numCache>
            </c:numRef>
          </c:yVal>
          <c:smooth val="0"/>
          <c:extLst>
            <c:ext xmlns:c16="http://schemas.microsoft.com/office/drawing/2014/chart" uri="{C3380CC4-5D6E-409C-BE32-E72D297353CC}">
              <c16:uniqueId val="{00000001-9718-408D-BEBD-62038C9D8D66}"/>
            </c:ext>
          </c:extLst>
        </c:ser>
        <c:ser>
          <c:idx val="2"/>
          <c:order val="2"/>
          <c:spPr>
            <a:ln w="25400" cap="rnd">
              <a:noFill/>
              <a:round/>
            </a:ln>
            <a:effectLst/>
          </c:spPr>
          <c:marker>
            <c:symbol val="circle"/>
            <c:size val="5"/>
            <c:spPr>
              <a:solidFill>
                <a:schemeClr val="accent3"/>
              </a:solidFill>
              <a:ln w="9525">
                <a:solidFill>
                  <a:schemeClr val="accent3"/>
                </a:solidFill>
              </a:ln>
              <a:effectLst/>
            </c:spPr>
          </c:marker>
          <c:yVal>
            <c:numRef>
              <c:f>'March ''24'!$Y$5</c:f>
              <c:numCache>
                <c:formatCode>General</c:formatCode>
                <c:ptCount val="1"/>
                <c:pt idx="0">
                  <c:v>11</c:v>
                </c:pt>
              </c:numCache>
            </c:numRef>
          </c:yVal>
          <c:smooth val="0"/>
          <c:extLst>
            <c:ext xmlns:c16="http://schemas.microsoft.com/office/drawing/2014/chart" uri="{C3380CC4-5D6E-409C-BE32-E72D297353CC}">
              <c16:uniqueId val="{00000002-9718-408D-BEBD-62038C9D8D66}"/>
            </c:ext>
          </c:extLst>
        </c:ser>
        <c:ser>
          <c:idx val="3"/>
          <c:order val="3"/>
          <c:spPr>
            <a:ln w="25400" cap="rnd">
              <a:noFill/>
              <a:round/>
            </a:ln>
            <a:effectLst/>
          </c:spPr>
          <c:marker>
            <c:symbol val="circle"/>
            <c:size val="5"/>
            <c:spPr>
              <a:solidFill>
                <a:schemeClr val="accent4"/>
              </a:solidFill>
              <a:ln w="9525">
                <a:solidFill>
                  <a:schemeClr val="accent4"/>
                </a:solidFill>
              </a:ln>
              <a:effectLst/>
            </c:spPr>
          </c:marker>
          <c:yVal>
            <c:numRef>
              <c:f>'March ''24'!$Y$6</c:f>
              <c:numCache>
                <c:formatCode>General</c:formatCode>
                <c:ptCount val="1"/>
                <c:pt idx="0">
                  <c:v>10.199999999999999</c:v>
                </c:pt>
              </c:numCache>
            </c:numRef>
          </c:yVal>
          <c:smooth val="0"/>
          <c:extLst>
            <c:ext xmlns:c16="http://schemas.microsoft.com/office/drawing/2014/chart" uri="{C3380CC4-5D6E-409C-BE32-E72D297353CC}">
              <c16:uniqueId val="{00000003-9718-408D-BEBD-62038C9D8D66}"/>
            </c:ext>
          </c:extLst>
        </c:ser>
        <c:ser>
          <c:idx val="4"/>
          <c:order val="4"/>
          <c:spPr>
            <a:ln w="25400" cap="rnd">
              <a:noFill/>
              <a:round/>
            </a:ln>
            <a:effectLst/>
          </c:spPr>
          <c:marker>
            <c:symbol val="circle"/>
            <c:size val="5"/>
            <c:spPr>
              <a:solidFill>
                <a:schemeClr val="accent5"/>
              </a:solidFill>
              <a:ln w="9525">
                <a:solidFill>
                  <a:schemeClr val="accent5"/>
                </a:solidFill>
              </a:ln>
              <a:effectLst/>
            </c:spPr>
          </c:marker>
          <c:yVal>
            <c:numRef>
              <c:f>'March ''24'!$Y$7</c:f>
              <c:numCache>
                <c:formatCode>General</c:formatCode>
                <c:ptCount val="1"/>
              </c:numCache>
            </c:numRef>
          </c:yVal>
          <c:smooth val="0"/>
          <c:extLst>
            <c:ext xmlns:c16="http://schemas.microsoft.com/office/drawing/2014/chart" uri="{C3380CC4-5D6E-409C-BE32-E72D297353CC}">
              <c16:uniqueId val="{00000004-9718-408D-BEBD-62038C9D8D66}"/>
            </c:ext>
          </c:extLst>
        </c:ser>
        <c:ser>
          <c:idx val="5"/>
          <c:order val="5"/>
          <c:spPr>
            <a:ln w="25400" cap="rnd">
              <a:noFill/>
              <a:round/>
            </a:ln>
            <a:effectLst/>
          </c:spPr>
          <c:marker>
            <c:symbol val="circle"/>
            <c:size val="5"/>
            <c:spPr>
              <a:solidFill>
                <a:schemeClr val="accent6"/>
              </a:solidFill>
              <a:ln w="9525">
                <a:solidFill>
                  <a:schemeClr val="accent6"/>
                </a:solidFill>
              </a:ln>
              <a:effectLst/>
            </c:spPr>
          </c:marker>
          <c:yVal>
            <c:numRef>
              <c:f>'March ''24'!$Y$8</c:f>
              <c:numCache>
                <c:formatCode>General</c:formatCode>
                <c:ptCount val="1"/>
                <c:pt idx="0">
                  <c:v>10.5</c:v>
                </c:pt>
              </c:numCache>
            </c:numRef>
          </c:yVal>
          <c:smooth val="0"/>
          <c:extLst>
            <c:ext xmlns:c16="http://schemas.microsoft.com/office/drawing/2014/chart" uri="{C3380CC4-5D6E-409C-BE32-E72D297353CC}">
              <c16:uniqueId val="{00000005-9718-408D-BEBD-62038C9D8D66}"/>
            </c:ext>
          </c:extLst>
        </c:ser>
        <c:ser>
          <c:idx val="6"/>
          <c:order val="6"/>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yVal>
            <c:numRef>
              <c:f>'March ''24'!$Y$9</c:f>
              <c:numCache>
                <c:formatCode>General</c:formatCode>
                <c:ptCount val="1"/>
                <c:pt idx="0">
                  <c:v>11.49</c:v>
                </c:pt>
              </c:numCache>
            </c:numRef>
          </c:yVal>
          <c:smooth val="0"/>
          <c:extLst>
            <c:ext xmlns:c16="http://schemas.microsoft.com/office/drawing/2014/chart" uri="{C3380CC4-5D6E-409C-BE32-E72D297353CC}">
              <c16:uniqueId val="{00000006-9718-408D-BEBD-62038C9D8D66}"/>
            </c:ext>
          </c:extLst>
        </c:ser>
        <c:ser>
          <c:idx val="7"/>
          <c:order val="7"/>
          <c:spPr>
            <a:ln w="25400" cap="rnd">
              <a:noFill/>
              <a:round/>
            </a:ln>
            <a:effectLst/>
          </c:spPr>
          <c:marker>
            <c:symbol val="circle"/>
            <c:size val="5"/>
            <c:spPr>
              <a:solidFill>
                <a:schemeClr val="accent2">
                  <a:lumMod val="60000"/>
                </a:schemeClr>
              </a:solidFill>
              <a:ln w="9525">
                <a:solidFill>
                  <a:schemeClr val="accent2">
                    <a:lumMod val="60000"/>
                  </a:schemeClr>
                </a:solidFill>
              </a:ln>
              <a:effectLst/>
            </c:spPr>
          </c:marker>
          <c:yVal>
            <c:numRef>
              <c:f>'March ''24'!$Y$10</c:f>
              <c:numCache>
                <c:formatCode>General</c:formatCode>
                <c:ptCount val="1"/>
                <c:pt idx="0">
                  <c:v>11.48</c:v>
                </c:pt>
              </c:numCache>
            </c:numRef>
          </c:yVal>
          <c:smooth val="0"/>
          <c:extLst>
            <c:ext xmlns:c16="http://schemas.microsoft.com/office/drawing/2014/chart" uri="{C3380CC4-5D6E-409C-BE32-E72D297353CC}">
              <c16:uniqueId val="{00000007-9718-408D-BEBD-62038C9D8D66}"/>
            </c:ext>
          </c:extLst>
        </c:ser>
        <c:ser>
          <c:idx val="8"/>
          <c:order val="8"/>
          <c:spPr>
            <a:ln w="25400" cap="rnd">
              <a:noFill/>
              <a:round/>
            </a:ln>
            <a:effectLst/>
          </c:spPr>
          <c:marker>
            <c:symbol val="circle"/>
            <c:size val="5"/>
            <c:spPr>
              <a:solidFill>
                <a:schemeClr val="accent3">
                  <a:lumMod val="60000"/>
                </a:schemeClr>
              </a:solidFill>
              <a:ln w="9525">
                <a:solidFill>
                  <a:schemeClr val="accent3">
                    <a:lumMod val="60000"/>
                  </a:schemeClr>
                </a:solidFill>
              </a:ln>
              <a:effectLst/>
            </c:spPr>
          </c:marker>
          <c:yVal>
            <c:numRef>
              <c:f>'March ''24'!$Y$11</c:f>
              <c:numCache>
                <c:formatCode>General</c:formatCode>
                <c:ptCount val="1"/>
              </c:numCache>
            </c:numRef>
          </c:yVal>
          <c:smooth val="0"/>
          <c:extLst>
            <c:ext xmlns:c16="http://schemas.microsoft.com/office/drawing/2014/chart" uri="{C3380CC4-5D6E-409C-BE32-E72D297353CC}">
              <c16:uniqueId val="{00000008-9718-408D-BEBD-62038C9D8D66}"/>
            </c:ext>
          </c:extLst>
        </c:ser>
        <c:ser>
          <c:idx val="9"/>
          <c:order val="9"/>
          <c:spPr>
            <a:ln w="25400" cap="rnd">
              <a:noFill/>
              <a:round/>
            </a:ln>
            <a:effectLst/>
          </c:spPr>
          <c:marker>
            <c:symbol val="circle"/>
            <c:size val="5"/>
            <c:spPr>
              <a:solidFill>
                <a:schemeClr val="accent4">
                  <a:lumMod val="60000"/>
                </a:schemeClr>
              </a:solidFill>
              <a:ln w="9525">
                <a:solidFill>
                  <a:schemeClr val="accent4">
                    <a:lumMod val="60000"/>
                  </a:schemeClr>
                </a:solidFill>
              </a:ln>
              <a:effectLst/>
            </c:spPr>
          </c:marker>
          <c:yVal>
            <c:numRef>
              <c:f>'March ''24'!$Y$12</c:f>
              <c:numCache>
                <c:formatCode>General</c:formatCode>
                <c:ptCount val="1"/>
              </c:numCache>
            </c:numRef>
          </c:yVal>
          <c:smooth val="0"/>
          <c:extLst>
            <c:ext xmlns:c16="http://schemas.microsoft.com/office/drawing/2014/chart" uri="{C3380CC4-5D6E-409C-BE32-E72D297353CC}">
              <c16:uniqueId val="{00000009-9718-408D-BEBD-62038C9D8D66}"/>
            </c:ext>
          </c:extLst>
        </c:ser>
        <c:ser>
          <c:idx val="10"/>
          <c:order val="10"/>
          <c:spPr>
            <a:ln w="25400" cap="rnd">
              <a:noFill/>
              <a:round/>
            </a:ln>
            <a:effectLst/>
          </c:spPr>
          <c:marker>
            <c:symbol val="circle"/>
            <c:size val="5"/>
            <c:spPr>
              <a:solidFill>
                <a:schemeClr val="accent5">
                  <a:lumMod val="60000"/>
                </a:schemeClr>
              </a:solidFill>
              <a:ln w="9525">
                <a:solidFill>
                  <a:schemeClr val="accent5">
                    <a:lumMod val="60000"/>
                  </a:schemeClr>
                </a:solidFill>
              </a:ln>
              <a:effectLst/>
            </c:spPr>
          </c:marker>
          <c:yVal>
            <c:numRef>
              <c:f>'March ''24'!$Y$13</c:f>
              <c:numCache>
                <c:formatCode>General</c:formatCode>
                <c:ptCount val="1"/>
              </c:numCache>
            </c:numRef>
          </c:yVal>
          <c:smooth val="0"/>
          <c:extLst>
            <c:ext xmlns:c16="http://schemas.microsoft.com/office/drawing/2014/chart" uri="{C3380CC4-5D6E-409C-BE32-E72D297353CC}">
              <c16:uniqueId val="{0000000A-9718-408D-BEBD-62038C9D8D66}"/>
            </c:ext>
          </c:extLst>
        </c:ser>
        <c:ser>
          <c:idx val="11"/>
          <c:order val="11"/>
          <c:spPr>
            <a:ln w="25400" cap="rnd">
              <a:noFill/>
              <a:round/>
            </a:ln>
            <a:effectLst/>
          </c:spPr>
          <c:marker>
            <c:symbol val="circle"/>
            <c:size val="5"/>
            <c:spPr>
              <a:solidFill>
                <a:schemeClr val="accent6">
                  <a:lumMod val="60000"/>
                </a:schemeClr>
              </a:solidFill>
              <a:ln w="9525">
                <a:solidFill>
                  <a:schemeClr val="accent6">
                    <a:lumMod val="60000"/>
                  </a:schemeClr>
                </a:solidFill>
              </a:ln>
              <a:effectLst/>
            </c:spPr>
          </c:marker>
          <c:yVal>
            <c:numRef>
              <c:f>'March ''24'!$Y$14</c:f>
              <c:numCache>
                <c:formatCode>General</c:formatCode>
                <c:ptCount val="1"/>
                <c:pt idx="0">
                  <c:v>10.85</c:v>
                </c:pt>
              </c:numCache>
            </c:numRef>
          </c:yVal>
          <c:smooth val="0"/>
          <c:extLst>
            <c:ext xmlns:c16="http://schemas.microsoft.com/office/drawing/2014/chart" uri="{C3380CC4-5D6E-409C-BE32-E72D297353CC}">
              <c16:uniqueId val="{0000000B-9718-408D-BEBD-62038C9D8D66}"/>
            </c:ext>
          </c:extLst>
        </c:ser>
        <c:ser>
          <c:idx val="12"/>
          <c:order val="12"/>
          <c:spPr>
            <a:ln w="25400" cap="rnd">
              <a:no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yVal>
            <c:numRef>
              <c:f>'March ''24'!$Y$15</c:f>
              <c:numCache>
                <c:formatCode>General</c:formatCode>
                <c:ptCount val="1"/>
                <c:pt idx="0">
                  <c:v>10.5</c:v>
                </c:pt>
              </c:numCache>
            </c:numRef>
          </c:yVal>
          <c:smooth val="0"/>
          <c:extLst>
            <c:ext xmlns:c16="http://schemas.microsoft.com/office/drawing/2014/chart" uri="{C3380CC4-5D6E-409C-BE32-E72D297353CC}">
              <c16:uniqueId val="{0000000C-9718-408D-BEBD-62038C9D8D66}"/>
            </c:ext>
          </c:extLst>
        </c:ser>
        <c:ser>
          <c:idx val="13"/>
          <c:order val="13"/>
          <c:spPr>
            <a:ln w="25400" cap="rnd">
              <a:noFill/>
              <a:round/>
            </a:ln>
            <a:effectLst/>
          </c:spPr>
          <c:marker>
            <c:symbol val="circle"/>
            <c:size val="5"/>
            <c:spPr>
              <a:solidFill>
                <a:schemeClr val="accent2">
                  <a:lumMod val="80000"/>
                  <a:lumOff val="20000"/>
                </a:schemeClr>
              </a:solidFill>
              <a:ln w="9525">
                <a:solidFill>
                  <a:schemeClr val="accent2">
                    <a:lumMod val="80000"/>
                    <a:lumOff val="20000"/>
                  </a:schemeClr>
                </a:solidFill>
              </a:ln>
              <a:effectLst/>
            </c:spPr>
          </c:marker>
          <c:yVal>
            <c:numRef>
              <c:f>'March ''24'!$Y$16</c:f>
              <c:numCache>
                <c:formatCode>General</c:formatCode>
                <c:ptCount val="1"/>
                <c:pt idx="0">
                  <c:v>11.3</c:v>
                </c:pt>
              </c:numCache>
            </c:numRef>
          </c:yVal>
          <c:smooth val="0"/>
          <c:extLst>
            <c:ext xmlns:c16="http://schemas.microsoft.com/office/drawing/2014/chart" uri="{C3380CC4-5D6E-409C-BE32-E72D297353CC}">
              <c16:uniqueId val="{0000000D-9718-408D-BEBD-62038C9D8D66}"/>
            </c:ext>
          </c:extLst>
        </c:ser>
        <c:ser>
          <c:idx val="14"/>
          <c:order val="14"/>
          <c:spPr>
            <a:ln w="25400" cap="rnd">
              <a:noFill/>
              <a:round/>
            </a:ln>
            <a:effectLst/>
          </c:spPr>
          <c:marker>
            <c:symbol val="circle"/>
            <c:size val="5"/>
            <c:spPr>
              <a:solidFill>
                <a:schemeClr val="accent3">
                  <a:lumMod val="80000"/>
                  <a:lumOff val="20000"/>
                </a:schemeClr>
              </a:solidFill>
              <a:ln w="9525">
                <a:solidFill>
                  <a:schemeClr val="accent3">
                    <a:lumMod val="80000"/>
                    <a:lumOff val="20000"/>
                  </a:schemeClr>
                </a:solidFill>
              </a:ln>
              <a:effectLst/>
            </c:spPr>
          </c:marker>
          <c:yVal>
            <c:numRef>
              <c:f>'March ''24'!$Y$17</c:f>
              <c:numCache>
                <c:formatCode>General</c:formatCode>
                <c:ptCount val="1"/>
                <c:pt idx="0">
                  <c:v>10.5</c:v>
                </c:pt>
              </c:numCache>
            </c:numRef>
          </c:yVal>
          <c:smooth val="0"/>
          <c:extLst>
            <c:ext xmlns:c16="http://schemas.microsoft.com/office/drawing/2014/chart" uri="{C3380CC4-5D6E-409C-BE32-E72D297353CC}">
              <c16:uniqueId val="{0000000E-9718-408D-BEBD-62038C9D8D66}"/>
            </c:ext>
          </c:extLst>
        </c:ser>
        <c:ser>
          <c:idx val="15"/>
          <c:order val="15"/>
          <c:spPr>
            <a:ln w="25400" cap="rnd">
              <a:noFill/>
              <a:round/>
            </a:ln>
            <a:effectLst/>
          </c:spPr>
          <c:marker>
            <c:symbol val="circle"/>
            <c:size val="5"/>
            <c:spPr>
              <a:solidFill>
                <a:schemeClr val="accent4">
                  <a:lumMod val="80000"/>
                  <a:lumOff val="20000"/>
                </a:schemeClr>
              </a:solidFill>
              <a:ln w="9525">
                <a:solidFill>
                  <a:schemeClr val="accent4">
                    <a:lumMod val="80000"/>
                    <a:lumOff val="20000"/>
                  </a:schemeClr>
                </a:solidFill>
              </a:ln>
              <a:effectLst/>
            </c:spPr>
          </c:marker>
          <c:yVal>
            <c:numRef>
              <c:f>'March ''24'!$Y$18</c:f>
              <c:numCache>
                <c:formatCode>General</c:formatCode>
                <c:ptCount val="1"/>
                <c:pt idx="0">
                  <c:v>11.5</c:v>
                </c:pt>
              </c:numCache>
            </c:numRef>
          </c:yVal>
          <c:smooth val="0"/>
          <c:extLst>
            <c:ext xmlns:c16="http://schemas.microsoft.com/office/drawing/2014/chart" uri="{C3380CC4-5D6E-409C-BE32-E72D297353CC}">
              <c16:uniqueId val="{0000000F-9718-408D-BEBD-62038C9D8D66}"/>
            </c:ext>
          </c:extLst>
        </c:ser>
        <c:ser>
          <c:idx val="17"/>
          <c:order val="16"/>
          <c:spPr>
            <a:ln w="25400" cap="rnd">
              <a:noFill/>
              <a:round/>
            </a:ln>
            <a:effectLst/>
          </c:spPr>
          <c:marker>
            <c:symbol val="circle"/>
            <c:size val="5"/>
            <c:spPr>
              <a:solidFill>
                <a:schemeClr val="accent6">
                  <a:lumMod val="80000"/>
                  <a:lumOff val="20000"/>
                </a:schemeClr>
              </a:solidFill>
              <a:ln w="9525">
                <a:solidFill>
                  <a:schemeClr val="accent6">
                    <a:lumMod val="80000"/>
                    <a:lumOff val="20000"/>
                  </a:schemeClr>
                </a:solidFill>
              </a:ln>
              <a:effectLst/>
            </c:spPr>
          </c:marker>
          <c:yVal>
            <c:numRef>
              <c:f>'March ''24'!$Y$20</c:f>
              <c:numCache>
                <c:formatCode>General</c:formatCode>
                <c:ptCount val="1"/>
                <c:pt idx="0">
                  <c:v>10.1</c:v>
                </c:pt>
              </c:numCache>
            </c:numRef>
          </c:yVal>
          <c:smooth val="0"/>
          <c:extLst>
            <c:ext xmlns:c16="http://schemas.microsoft.com/office/drawing/2014/chart" uri="{C3380CC4-5D6E-409C-BE32-E72D297353CC}">
              <c16:uniqueId val="{00000010-9718-408D-BEBD-62038C9D8D66}"/>
            </c:ext>
          </c:extLst>
        </c:ser>
        <c:ser>
          <c:idx val="16"/>
          <c:order val="17"/>
          <c:spPr>
            <a:ln w="25400" cap="rnd">
              <a:noFill/>
              <a:round/>
            </a:ln>
            <a:effectLst/>
          </c:spPr>
          <c:marker>
            <c:symbol val="circle"/>
            <c:size val="9"/>
            <c:spPr>
              <a:solidFill>
                <a:schemeClr val="tx1"/>
              </a:solidFill>
              <a:ln w="9525">
                <a:solidFill>
                  <a:schemeClr val="tx1"/>
                </a:solidFill>
              </a:ln>
              <a:effectLst/>
            </c:spPr>
          </c:marker>
          <c:yVal>
            <c:numRef>
              <c:f>'March ''24'!$Y$25</c:f>
              <c:numCache>
                <c:formatCode>General</c:formatCode>
                <c:ptCount val="1"/>
                <c:pt idx="0">
                  <c:v>10.783846153846152</c:v>
                </c:pt>
              </c:numCache>
            </c:numRef>
          </c:yVal>
          <c:smooth val="0"/>
          <c:extLst>
            <c:ext xmlns:c16="http://schemas.microsoft.com/office/drawing/2014/chart" uri="{C3380CC4-5D6E-409C-BE32-E72D297353CC}">
              <c16:uniqueId val="{00000011-9718-408D-BEBD-62038C9D8D66}"/>
            </c:ext>
          </c:extLst>
        </c:ser>
        <c:dLbls>
          <c:showLegendKey val="0"/>
          <c:showVal val="0"/>
          <c:showCatName val="0"/>
          <c:showSerName val="0"/>
          <c:showPercent val="0"/>
          <c:showBubbleSize val="0"/>
        </c:dLbls>
        <c:axId val="2083988831"/>
        <c:axId val="1861025295"/>
      </c:scatterChart>
      <c:valAx>
        <c:axId val="2083988831"/>
        <c:scaling>
          <c:orientation val="minMax"/>
          <c:max val="1.5"/>
          <c:min val="0.5"/>
        </c:scaling>
        <c:delete val="1"/>
        <c:axPos val="b"/>
        <c:majorGridlines>
          <c:spPr>
            <a:ln w="9525" cap="flat" cmpd="sng" algn="ctr">
              <a:noFill/>
              <a:round/>
            </a:ln>
            <a:effectLst/>
          </c:spPr>
        </c:majorGridlines>
        <c:majorTickMark val="none"/>
        <c:minorTickMark val="none"/>
        <c:tickLblPos val="nextTo"/>
        <c:crossAx val="1861025295"/>
        <c:crosses val="autoZero"/>
        <c:crossBetween val="midCat"/>
      </c:valAx>
      <c:valAx>
        <c:axId val="18610252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083988831"/>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a:solidFill>
                  <a:schemeClr val="tx1"/>
                </a:solidFill>
              </a:rPr>
              <a:t>2024 Beef Cattle</a:t>
            </a:r>
            <a:r>
              <a:rPr lang="en-US" sz="1800" baseline="0">
                <a:solidFill>
                  <a:schemeClr val="tx1"/>
                </a:solidFill>
              </a:rPr>
              <a:t> Price</a:t>
            </a:r>
            <a:endParaRPr lang="en-US" sz="1800">
              <a:solidFill>
                <a:schemeClr val="tx1"/>
              </a:solidFill>
            </a:endParaRP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yVal>
            <c:numRef>
              <c:f>'March ''24'!$AB$7</c:f>
              <c:numCache>
                <c:formatCode>General</c:formatCode>
                <c:ptCount val="1"/>
              </c:numCache>
            </c:numRef>
          </c:yVal>
          <c:smooth val="0"/>
          <c:extLst>
            <c:ext xmlns:c16="http://schemas.microsoft.com/office/drawing/2014/chart" uri="{C3380CC4-5D6E-409C-BE32-E72D297353CC}">
              <c16:uniqueId val="{00000000-D5A2-49C0-9A96-B2284878EB0A}"/>
            </c:ext>
          </c:extLst>
        </c:ser>
        <c:ser>
          <c:idx val="1"/>
          <c:order val="1"/>
          <c:spPr>
            <a:ln w="25400" cap="rnd">
              <a:noFill/>
              <a:round/>
            </a:ln>
            <a:effectLst/>
          </c:spPr>
          <c:marker>
            <c:symbol val="circle"/>
            <c:size val="5"/>
            <c:spPr>
              <a:solidFill>
                <a:schemeClr val="accent2"/>
              </a:solidFill>
              <a:ln w="9525">
                <a:solidFill>
                  <a:schemeClr val="accent2"/>
                </a:solidFill>
              </a:ln>
              <a:effectLst/>
            </c:spPr>
          </c:marker>
          <c:yVal>
            <c:numRef>
              <c:f>'March ''24'!$AB$8</c:f>
              <c:numCache>
                <c:formatCode>General</c:formatCode>
                <c:ptCount val="1"/>
              </c:numCache>
            </c:numRef>
          </c:yVal>
          <c:smooth val="0"/>
          <c:extLst>
            <c:ext xmlns:c16="http://schemas.microsoft.com/office/drawing/2014/chart" uri="{C3380CC4-5D6E-409C-BE32-E72D297353CC}">
              <c16:uniqueId val="{00000001-D5A2-49C0-9A96-B2284878EB0A}"/>
            </c:ext>
          </c:extLst>
        </c:ser>
        <c:ser>
          <c:idx val="2"/>
          <c:order val="2"/>
          <c:spPr>
            <a:ln w="25400" cap="rnd">
              <a:noFill/>
              <a:round/>
            </a:ln>
            <a:effectLst/>
          </c:spPr>
          <c:marker>
            <c:symbol val="circle"/>
            <c:size val="5"/>
            <c:spPr>
              <a:solidFill>
                <a:schemeClr val="accent3"/>
              </a:solidFill>
              <a:ln w="9525">
                <a:solidFill>
                  <a:schemeClr val="accent3"/>
                </a:solidFill>
              </a:ln>
              <a:effectLst/>
            </c:spPr>
          </c:marker>
          <c:yVal>
            <c:numRef>
              <c:f>'March ''24'!$AB$9</c:f>
              <c:numCache>
                <c:formatCode>General</c:formatCode>
                <c:ptCount val="1"/>
              </c:numCache>
            </c:numRef>
          </c:yVal>
          <c:smooth val="0"/>
          <c:extLst>
            <c:ext xmlns:c16="http://schemas.microsoft.com/office/drawing/2014/chart" uri="{C3380CC4-5D6E-409C-BE32-E72D297353CC}">
              <c16:uniqueId val="{00000002-D5A2-49C0-9A96-B2284878EB0A}"/>
            </c:ext>
          </c:extLst>
        </c:ser>
        <c:ser>
          <c:idx val="3"/>
          <c:order val="3"/>
          <c:spPr>
            <a:ln w="25400" cap="rnd">
              <a:noFill/>
              <a:round/>
            </a:ln>
            <a:effectLst/>
          </c:spPr>
          <c:marker>
            <c:symbol val="circle"/>
            <c:size val="5"/>
            <c:spPr>
              <a:solidFill>
                <a:schemeClr val="accent4"/>
              </a:solidFill>
              <a:ln w="9525">
                <a:solidFill>
                  <a:schemeClr val="accent4"/>
                </a:solidFill>
              </a:ln>
              <a:effectLst/>
            </c:spPr>
          </c:marker>
          <c:yVal>
            <c:numRef>
              <c:f>'March ''24'!$AB$10</c:f>
              <c:numCache>
                <c:formatCode>General</c:formatCode>
                <c:ptCount val="1"/>
              </c:numCache>
            </c:numRef>
          </c:yVal>
          <c:smooth val="0"/>
          <c:extLst>
            <c:ext xmlns:c16="http://schemas.microsoft.com/office/drawing/2014/chart" uri="{C3380CC4-5D6E-409C-BE32-E72D297353CC}">
              <c16:uniqueId val="{00000003-D5A2-49C0-9A96-B2284878EB0A}"/>
            </c:ext>
          </c:extLst>
        </c:ser>
        <c:ser>
          <c:idx val="4"/>
          <c:order val="4"/>
          <c:spPr>
            <a:ln w="25400" cap="rnd">
              <a:noFill/>
              <a:round/>
            </a:ln>
            <a:effectLst/>
          </c:spPr>
          <c:marker>
            <c:symbol val="circle"/>
            <c:size val="5"/>
            <c:spPr>
              <a:solidFill>
                <a:schemeClr val="accent5"/>
              </a:solidFill>
              <a:ln w="9525">
                <a:solidFill>
                  <a:schemeClr val="accent5"/>
                </a:solidFill>
              </a:ln>
              <a:effectLst/>
            </c:spPr>
          </c:marker>
          <c:yVal>
            <c:numRef>
              <c:f>'March ''24'!$AB$11</c:f>
              <c:numCache>
                <c:formatCode>General</c:formatCode>
                <c:ptCount val="1"/>
                <c:pt idx="0">
                  <c:v>185.2</c:v>
                </c:pt>
              </c:numCache>
            </c:numRef>
          </c:yVal>
          <c:smooth val="0"/>
          <c:extLst>
            <c:ext xmlns:c16="http://schemas.microsoft.com/office/drawing/2014/chart" uri="{C3380CC4-5D6E-409C-BE32-E72D297353CC}">
              <c16:uniqueId val="{00000004-D5A2-49C0-9A96-B2284878EB0A}"/>
            </c:ext>
          </c:extLst>
        </c:ser>
        <c:ser>
          <c:idx val="5"/>
          <c:order val="5"/>
          <c:spPr>
            <a:ln w="25400" cap="rnd">
              <a:noFill/>
              <a:round/>
            </a:ln>
            <a:effectLst/>
          </c:spPr>
          <c:marker>
            <c:symbol val="circle"/>
            <c:size val="5"/>
            <c:spPr>
              <a:solidFill>
                <a:schemeClr val="accent6"/>
              </a:solidFill>
              <a:ln w="9525">
                <a:solidFill>
                  <a:schemeClr val="accent6"/>
                </a:solidFill>
              </a:ln>
              <a:effectLst/>
            </c:spPr>
          </c:marker>
          <c:yVal>
            <c:numRef>
              <c:f>'March ''24'!$AB$12</c:f>
              <c:numCache>
                <c:formatCode>General</c:formatCode>
                <c:ptCount val="1"/>
                <c:pt idx="0">
                  <c:v>193</c:v>
                </c:pt>
              </c:numCache>
            </c:numRef>
          </c:yVal>
          <c:smooth val="0"/>
          <c:extLst>
            <c:ext xmlns:c16="http://schemas.microsoft.com/office/drawing/2014/chart" uri="{C3380CC4-5D6E-409C-BE32-E72D297353CC}">
              <c16:uniqueId val="{00000005-D5A2-49C0-9A96-B2284878EB0A}"/>
            </c:ext>
          </c:extLst>
        </c:ser>
        <c:ser>
          <c:idx val="6"/>
          <c:order val="6"/>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yVal>
            <c:numRef>
              <c:f>'March ''24'!$AB$13</c:f>
              <c:numCache>
                <c:formatCode>General</c:formatCode>
                <c:ptCount val="1"/>
              </c:numCache>
            </c:numRef>
          </c:yVal>
          <c:smooth val="0"/>
          <c:extLst>
            <c:ext xmlns:c16="http://schemas.microsoft.com/office/drawing/2014/chart" uri="{C3380CC4-5D6E-409C-BE32-E72D297353CC}">
              <c16:uniqueId val="{00000006-D5A2-49C0-9A96-B2284878EB0A}"/>
            </c:ext>
          </c:extLst>
        </c:ser>
        <c:ser>
          <c:idx val="7"/>
          <c:order val="7"/>
          <c:spPr>
            <a:ln w="25400" cap="rnd">
              <a:noFill/>
              <a:round/>
            </a:ln>
            <a:effectLst/>
          </c:spPr>
          <c:marker>
            <c:symbol val="circle"/>
            <c:size val="5"/>
            <c:spPr>
              <a:solidFill>
                <a:schemeClr val="accent2">
                  <a:lumMod val="60000"/>
                </a:schemeClr>
              </a:solidFill>
              <a:ln w="9525">
                <a:solidFill>
                  <a:schemeClr val="accent2">
                    <a:lumMod val="60000"/>
                  </a:schemeClr>
                </a:solidFill>
              </a:ln>
              <a:effectLst/>
            </c:spPr>
          </c:marker>
          <c:yVal>
            <c:numRef>
              <c:f>'March ''24'!$AB$14</c:f>
              <c:numCache>
                <c:formatCode>General</c:formatCode>
                <c:ptCount val="1"/>
              </c:numCache>
            </c:numRef>
          </c:yVal>
          <c:smooth val="0"/>
          <c:extLst>
            <c:ext xmlns:c16="http://schemas.microsoft.com/office/drawing/2014/chart" uri="{C3380CC4-5D6E-409C-BE32-E72D297353CC}">
              <c16:uniqueId val="{00000007-D5A2-49C0-9A96-B2284878EB0A}"/>
            </c:ext>
          </c:extLst>
        </c:ser>
        <c:ser>
          <c:idx val="8"/>
          <c:order val="8"/>
          <c:spPr>
            <a:ln w="25400" cap="rnd">
              <a:noFill/>
              <a:round/>
            </a:ln>
            <a:effectLst/>
          </c:spPr>
          <c:marker>
            <c:symbol val="circle"/>
            <c:size val="5"/>
            <c:spPr>
              <a:solidFill>
                <a:schemeClr val="accent3">
                  <a:lumMod val="60000"/>
                </a:schemeClr>
              </a:solidFill>
              <a:ln w="9525">
                <a:solidFill>
                  <a:schemeClr val="accent3">
                    <a:lumMod val="60000"/>
                  </a:schemeClr>
                </a:solidFill>
              </a:ln>
              <a:effectLst/>
            </c:spPr>
          </c:marker>
          <c:yVal>
            <c:numRef>
              <c:f>'March ''24'!$AB$15</c:f>
              <c:numCache>
                <c:formatCode>General</c:formatCode>
                <c:ptCount val="1"/>
              </c:numCache>
            </c:numRef>
          </c:yVal>
          <c:smooth val="0"/>
          <c:extLst>
            <c:ext xmlns:c16="http://schemas.microsoft.com/office/drawing/2014/chart" uri="{C3380CC4-5D6E-409C-BE32-E72D297353CC}">
              <c16:uniqueId val="{00000008-D5A2-49C0-9A96-B2284878EB0A}"/>
            </c:ext>
          </c:extLst>
        </c:ser>
        <c:ser>
          <c:idx val="9"/>
          <c:order val="9"/>
          <c:spPr>
            <a:ln w="25400" cap="rnd">
              <a:noFill/>
              <a:round/>
            </a:ln>
            <a:effectLst/>
          </c:spPr>
          <c:marker>
            <c:symbol val="circle"/>
            <c:size val="5"/>
            <c:spPr>
              <a:solidFill>
                <a:schemeClr val="accent4">
                  <a:lumMod val="60000"/>
                </a:schemeClr>
              </a:solidFill>
              <a:ln w="9525">
                <a:solidFill>
                  <a:schemeClr val="accent4">
                    <a:lumMod val="60000"/>
                  </a:schemeClr>
                </a:solidFill>
              </a:ln>
              <a:effectLst/>
            </c:spPr>
          </c:marker>
          <c:yVal>
            <c:numRef>
              <c:f>'March ''24'!$AB$16</c:f>
              <c:numCache>
                <c:formatCode>General</c:formatCode>
                <c:ptCount val="1"/>
              </c:numCache>
            </c:numRef>
          </c:yVal>
          <c:smooth val="0"/>
          <c:extLst>
            <c:ext xmlns:c16="http://schemas.microsoft.com/office/drawing/2014/chart" uri="{C3380CC4-5D6E-409C-BE32-E72D297353CC}">
              <c16:uniqueId val="{00000009-D5A2-49C0-9A96-B2284878EB0A}"/>
            </c:ext>
          </c:extLst>
        </c:ser>
        <c:ser>
          <c:idx val="10"/>
          <c:order val="10"/>
          <c:spPr>
            <a:ln w="25400" cap="rnd">
              <a:noFill/>
              <a:round/>
            </a:ln>
            <a:effectLst/>
          </c:spPr>
          <c:marker>
            <c:symbol val="circle"/>
            <c:size val="5"/>
            <c:spPr>
              <a:solidFill>
                <a:schemeClr val="accent5">
                  <a:lumMod val="60000"/>
                </a:schemeClr>
              </a:solidFill>
              <a:ln w="9525">
                <a:solidFill>
                  <a:schemeClr val="accent5">
                    <a:lumMod val="60000"/>
                  </a:schemeClr>
                </a:solidFill>
              </a:ln>
              <a:effectLst/>
            </c:spPr>
          </c:marker>
          <c:yVal>
            <c:numRef>
              <c:f>'March ''24'!$AB$17</c:f>
              <c:numCache>
                <c:formatCode>General</c:formatCode>
                <c:ptCount val="1"/>
              </c:numCache>
            </c:numRef>
          </c:yVal>
          <c:smooth val="0"/>
          <c:extLst>
            <c:ext xmlns:c16="http://schemas.microsoft.com/office/drawing/2014/chart" uri="{C3380CC4-5D6E-409C-BE32-E72D297353CC}">
              <c16:uniqueId val="{0000000A-D5A2-49C0-9A96-B2284878EB0A}"/>
            </c:ext>
          </c:extLst>
        </c:ser>
        <c:ser>
          <c:idx val="11"/>
          <c:order val="11"/>
          <c:spPr>
            <a:ln w="25400" cap="rnd">
              <a:noFill/>
              <a:round/>
            </a:ln>
            <a:effectLst/>
          </c:spPr>
          <c:marker>
            <c:symbol val="circle"/>
            <c:size val="5"/>
            <c:spPr>
              <a:solidFill>
                <a:schemeClr val="accent6">
                  <a:lumMod val="60000"/>
                </a:schemeClr>
              </a:solidFill>
              <a:ln w="9525">
                <a:solidFill>
                  <a:schemeClr val="accent6">
                    <a:lumMod val="60000"/>
                  </a:schemeClr>
                </a:solidFill>
              </a:ln>
              <a:effectLst/>
            </c:spPr>
          </c:marker>
          <c:yVal>
            <c:numRef>
              <c:f>'March ''24'!$AB$18</c:f>
              <c:numCache>
                <c:formatCode>General</c:formatCode>
                <c:ptCount val="1"/>
              </c:numCache>
            </c:numRef>
          </c:yVal>
          <c:smooth val="0"/>
          <c:extLst>
            <c:ext xmlns:c16="http://schemas.microsoft.com/office/drawing/2014/chart" uri="{C3380CC4-5D6E-409C-BE32-E72D297353CC}">
              <c16:uniqueId val="{0000000B-D5A2-49C0-9A96-B2284878EB0A}"/>
            </c:ext>
          </c:extLst>
        </c:ser>
        <c:ser>
          <c:idx val="13"/>
          <c:order val="12"/>
          <c:spPr>
            <a:ln w="25400" cap="rnd">
              <a:noFill/>
              <a:round/>
            </a:ln>
            <a:effectLst/>
          </c:spPr>
          <c:marker>
            <c:symbol val="circle"/>
            <c:size val="5"/>
            <c:spPr>
              <a:solidFill>
                <a:schemeClr val="accent2">
                  <a:lumMod val="80000"/>
                  <a:lumOff val="20000"/>
                </a:schemeClr>
              </a:solidFill>
              <a:ln w="9525">
                <a:solidFill>
                  <a:schemeClr val="accent2">
                    <a:lumMod val="80000"/>
                    <a:lumOff val="20000"/>
                  </a:schemeClr>
                </a:solidFill>
              </a:ln>
              <a:effectLst/>
            </c:spPr>
          </c:marker>
          <c:yVal>
            <c:numRef>
              <c:f>'March ''24'!$AB$4</c:f>
              <c:numCache>
                <c:formatCode>General</c:formatCode>
                <c:ptCount val="1"/>
                <c:pt idx="0">
                  <c:v>188.6</c:v>
                </c:pt>
              </c:numCache>
            </c:numRef>
          </c:yVal>
          <c:smooth val="0"/>
          <c:extLst>
            <c:ext xmlns:c16="http://schemas.microsoft.com/office/drawing/2014/chart" uri="{C3380CC4-5D6E-409C-BE32-E72D297353CC}">
              <c16:uniqueId val="{0000000C-D5A2-49C0-9A96-B2284878EB0A}"/>
            </c:ext>
          </c:extLst>
        </c:ser>
        <c:ser>
          <c:idx val="12"/>
          <c:order val="13"/>
          <c:spPr>
            <a:ln w="25400" cap="rnd">
              <a:noFill/>
              <a:round/>
            </a:ln>
            <a:effectLst/>
          </c:spPr>
          <c:marker>
            <c:symbol val="circle"/>
            <c:size val="9"/>
            <c:spPr>
              <a:solidFill>
                <a:schemeClr val="tx1"/>
              </a:solidFill>
              <a:ln w="9525">
                <a:solidFill>
                  <a:schemeClr val="tx1"/>
                </a:solidFill>
              </a:ln>
              <a:effectLst/>
            </c:spPr>
          </c:marker>
          <c:yVal>
            <c:numRef>
              <c:f>'March ''24'!$AB$25</c:f>
              <c:numCache>
                <c:formatCode>General</c:formatCode>
                <c:ptCount val="1"/>
                <c:pt idx="0">
                  <c:v>188.29999999999998</c:v>
                </c:pt>
              </c:numCache>
            </c:numRef>
          </c:yVal>
          <c:smooth val="0"/>
          <c:extLst>
            <c:ext xmlns:c16="http://schemas.microsoft.com/office/drawing/2014/chart" uri="{C3380CC4-5D6E-409C-BE32-E72D297353CC}">
              <c16:uniqueId val="{0000000D-D5A2-49C0-9A96-B2284878EB0A}"/>
            </c:ext>
          </c:extLst>
        </c:ser>
        <c:ser>
          <c:idx val="14"/>
          <c:order val="14"/>
          <c:spPr>
            <a:ln w="25400" cap="rnd">
              <a:noFill/>
              <a:round/>
            </a:ln>
            <a:effectLst/>
          </c:spPr>
          <c:marker>
            <c:symbol val="circle"/>
            <c:size val="5"/>
            <c:spPr>
              <a:solidFill>
                <a:schemeClr val="accent3">
                  <a:lumMod val="80000"/>
                  <a:lumOff val="20000"/>
                </a:schemeClr>
              </a:solidFill>
              <a:ln w="9525">
                <a:solidFill>
                  <a:schemeClr val="accent3">
                    <a:lumMod val="80000"/>
                    <a:lumOff val="20000"/>
                  </a:schemeClr>
                </a:solidFill>
              </a:ln>
              <a:effectLst/>
            </c:spPr>
          </c:marker>
          <c:yVal>
            <c:numRef>
              <c:f>'March ''24'!$AB$6</c:f>
              <c:numCache>
                <c:formatCode>General</c:formatCode>
                <c:ptCount val="1"/>
                <c:pt idx="0">
                  <c:v>187</c:v>
                </c:pt>
              </c:numCache>
            </c:numRef>
          </c:yVal>
          <c:smooth val="0"/>
          <c:extLst>
            <c:ext xmlns:c16="http://schemas.microsoft.com/office/drawing/2014/chart" uri="{C3380CC4-5D6E-409C-BE32-E72D297353CC}">
              <c16:uniqueId val="{0000000E-D5A2-49C0-9A96-B2284878EB0A}"/>
            </c:ext>
          </c:extLst>
        </c:ser>
        <c:ser>
          <c:idx val="15"/>
          <c:order val="15"/>
          <c:spPr>
            <a:ln w="25400" cap="rnd">
              <a:noFill/>
              <a:round/>
            </a:ln>
            <a:effectLst/>
          </c:spPr>
          <c:marker>
            <c:symbol val="circle"/>
            <c:size val="5"/>
            <c:spPr>
              <a:solidFill>
                <a:schemeClr val="accent4">
                  <a:lumMod val="80000"/>
                  <a:lumOff val="20000"/>
                </a:schemeClr>
              </a:solidFill>
              <a:ln w="9525">
                <a:solidFill>
                  <a:schemeClr val="accent4">
                    <a:lumMod val="80000"/>
                    <a:lumOff val="20000"/>
                  </a:schemeClr>
                </a:solidFill>
              </a:ln>
              <a:effectLst/>
            </c:spPr>
          </c:marker>
          <c:yVal>
            <c:numRef>
              <c:f>'March ''24'!$AB$19</c:f>
              <c:numCache>
                <c:formatCode>General</c:formatCode>
                <c:ptCount val="1"/>
                <c:pt idx="0">
                  <c:v>190</c:v>
                </c:pt>
              </c:numCache>
            </c:numRef>
          </c:yVal>
          <c:smooth val="0"/>
          <c:extLst>
            <c:ext xmlns:c16="http://schemas.microsoft.com/office/drawing/2014/chart" uri="{C3380CC4-5D6E-409C-BE32-E72D297353CC}">
              <c16:uniqueId val="{0000000F-D5A2-49C0-9A96-B2284878EB0A}"/>
            </c:ext>
          </c:extLst>
        </c:ser>
        <c:ser>
          <c:idx val="16"/>
          <c:order val="16"/>
          <c:spPr>
            <a:ln w="25400" cap="rnd">
              <a:noFill/>
              <a:round/>
            </a:ln>
            <a:effectLst/>
          </c:spPr>
          <c:marker>
            <c:symbol val="circle"/>
            <c:size val="5"/>
            <c:spPr>
              <a:solidFill>
                <a:schemeClr val="accent5">
                  <a:lumMod val="80000"/>
                  <a:lumOff val="20000"/>
                </a:schemeClr>
              </a:solidFill>
              <a:ln w="9525">
                <a:solidFill>
                  <a:schemeClr val="accent5">
                    <a:lumMod val="80000"/>
                    <a:lumOff val="20000"/>
                  </a:schemeClr>
                </a:solidFill>
              </a:ln>
              <a:effectLst/>
            </c:spPr>
          </c:marker>
          <c:yVal>
            <c:numRef>
              <c:f>'March ''24'!$AB$20</c:f>
              <c:numCache>
                <c:formatCode>General</c:formatCode>
                <c:ptCount val="1"/>
                <c:pt idx="0">
                  <c:v>186</c:v>
                </c:pt>
              </c:numCache>
            </c:numRef>
          </c:yVal>
          <c:smooth val="0"/>
          <c:extLst>
            <c:ext xmlns:c16="http://schemas.microsoft.com/office/drawing/2014/chart" uri="{C3380CC4-5D6E-409C-BE32-E72D297353CC}">
              <c16:uniqueId val="{00000010-D5A2-49C0-9A96-B2284878EB0A}"/>
            </c:ext>
          </c:extLst>
        </c:ser>
        <c:dLbls>
          <c:showLegendKey val="0"/>
          <c:showVal val="0"/>
          <c:showCatName val="0"/>
          <c:showSerName val="0"/>
          <c:showPercent val="0"/>
          <c:showBubbleSize val="0"/>
        </c:dLbls>
        <c:axId val="2084021471"/>
        <c:axId val="1861293743"/>
      </c:scatterChart>
      <c:valAx>
        <c:axId val="2084021471"/>
        <c:scaling>
          <c:orientation val="minMax"/>
          <c:max val="1.5"/>
          <c:min val="0.5"/>
        </c:scaling>
        <c:delete val="1"/>
        <c:axPos val="b"/>
        <c:majorGridlines>
          <c:spPr>
            <a:ln w="9525" cap="flat" cmpd="sng" algn="ctr">
              <a:noFill/>
              <a:round/>
            </a:ln>
            <a:effectLst/>
          </c:spPr>
        </c:majorGridlines>
        <c:majorTickMark val="none"/>
        <c:minorTickMark val="none"/>
        <c:tickLblPos val="nextTo"/>
        <c:crossAx val="1861293743"/>
        <c:crosses val="autoZero"/>
        <c:crossBetween val="midCat"/>
      </c:valAx>
      <c:valAx>
        <c:axId val="1861293743"/>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084021471"/>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a:solidFill>
                  <a:schemeClr val="tx1"/>
                </a:solidFill>
              </a:rPr>
              <a:t>Survey</a:t>
            </a:r>
            <a:r>
              <a:rPr lang="en-US" sz="1800" baseline="0">
                <a:solidFill>
                  <a:schemeClr val="tx1"/>
                </a:solidFill>
              </a:rPr>
              <a:t> Average Beef Cattle Price </a:t>
            </a:r>
            <a:r>
              <a:rPr lang="en-US" sz="1800">
                <a:solidFill>
                  <a:schemeClr val="tx1"/>
                </a:solidFill>
              </a:rPr>
              <a:t>2024</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'March ''24'!$AP$72</c:f>
              <c:strCache>
                <c:ptCount val="1"/>
                <c:pt idx="0">
                  <c:v>2024</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'March ''24'!$AO$73:$AO$82</c:f>
              <c:strCache>
                <c:ptCount val="10"/>
                <c:pt idx="0">
                  <c:v>June</c:v>
                </c:pt>
                <c:pt idx="1">
                  <c:v>July</c:v>
                </c:pt>
                <c:pt idx="2">
                  <c:v>August</c:v>
                </c:pt>
                <c:pt idx="3">
                  <c:v>September</c:v>
                </c:pt>
                <c:pt idx="4">
                  <c:v>October</c:v>
                </c:pt>
                <c:pt idx="5">
                  <c:v>November</c:v>
                </c:pt>
                <c:pt idx="6">
                  <c:v>December</c:v>
                </c:pt>
                <c:pt idx="7">
                  <c:v>January</c:v>
                </c:pt>
                <c:pt idx="8">
                  <c:v>February </c:v>
                </c:pt>
                <c:pt idx="9">
                  <c:v>March</c:v>
                </c:pt>
              </c:strCache>
            </c:strRef>
          </c:cat>
          <c:val>
            <c:numRef>
              <c:f>'March ''24'!$AP$73:$AP$82</c:f>
              <c:numCache>
                <c:formatCode>General</c:formatCode>
                <c:ptCount val="10"/>
                <c:pt idx="0">
                  <c:v>181.18133333333336</c:v>
                </c:pt>
                <c:pt idx="1">
                  <c:v>183.37999999999997</c:v>
                </c:pt>
                <c:pt idx="2">
                  <c:v>187.8</c:v>
                </c:pt>
                <c:pt idx="3">
                  <c:v>189.01820000000001</c:v>
                </c:pt>
                <c:pt idx="4">
                  <c:v>186.95</c:v>
                </c:pt>
                <c:pt idx="5">
                  <c:v>178.48330000000001</c:v>
                </c:pt>
                <c:pt idx="6">
                  <c:v>182.78</c:v>
                </c:pt>
                <c:pt idx="7">
                  <c:v>180.44</c:v>
                </c:pt>
                <c:pt idx="8">
                  <c:v>185.72</c:v>
                </c:pt>
                <c:pt idx="9">
                  <c:v>188.3</c:v>
                </c:pt>
              </c:numCache>
            </c:numRef>
          </c:val>
          <c:smooth val="0"/>
          <c:extLst>
            <c:ext xmlns:c16="http://schemas.microsoft.com/office/drawing/2014/chart" uri="{C3380CC4-5D6E-409C-BE32-E72D297353CC}">
              <c16:uniqueId val="{00000000-C08C-44AC-9622-7501EBBCE4D5}"/>
            </c:ext>
          </c:extLst>
        </c:ser>
        <c:dLbls>
          <c:showLegendKey val="0"/>
          <c:showVal val="0"/>
          <c:showCatName val="0"/>
          <c:showSerName val="0"/>
          <c:showPercent val="0"/>
          <c:showBubbleSize val="0"/>
        </c:dLbls>
        <c:marker val="1"/>
        <c:smooth val="0"/>
        <c:axId val="2084023871"/>
        <c:axId val="1861036207"/>
      </c:lineChart>
      <c:catAx>
        <c:axId val="2084023871"/>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861036207"/>
        <c:crosses val="autoZero"/>
        <c:auto val="1"/>
        <c:lblAlgn val="ctr"/>
        <c:lblOffset val="100"/>
        <c:noMultiLvlLbl val="0"/>
      </c:catAx>
      <c:valAx>
        <c:axId val="1861036207"/>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084023871"/>
        <c:crosses val="autoZero"/>
        <c:crossBetween val="between"/>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a:solidFill>
                  <a:schemeClr val="tx1"/>
                </a:solidFill>
              </a:rPr>
              <a:t>2024 Hog Price</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yVal>
            <c:numRef>
              <c:f>'March ''24'!$AC$4</c:f>
              <c:numCache>
                <c:formatCode>General</c:formatCode>
                <c:ptCount val="1"/>
                <c:pt idx="0">
                  <c:v>60.8</c:v>
                </c:pt>
              </c:numCache>
            </c:numRef>
          </c:yVal>
          <c:smooth val="0"/>
          <c:extLst>
            <c:ext xmlns:c16="http://schemas.microsoft.com/office/drawing/2014/chart" uri="{C3380CC4-5D6E-409C-BE32-E72D297353CC}">
              <c16:uniqueId val="{00000000-ADFA-4DDC-982D-3B86542F9F66}"/>
            </c:ext>
          </c:extLst>
        </c:ser>
        <c:ser>
          <c:idx val="1"/>
          <c:order val="1"/>
          <c:spPr>
            <a:ln w="25400" cap="rnd">
              <a:noFill/>
              <a:round/>
            </a:ln>
            <a:effectLst/>
          </c:spPr>
          <c:marker>
            <c:symbol val="circle"/>
            <c:size val="5"/>
            <c:spPr>
              <a:solidFill>
                <a:schemeClr val="accent2"/>
              </a:solidFill>
              <a:ln w="9525">
                <a:solidFill>
                  <a:schemeClr val="accent2"/>
                </a:solidFill>
              </a:ln>
              <a:effectLst/>
            </c:spPr>
          </c:marker>
          <c:yVal>
            <c:numRef>
              <c:f>'March ''24'!$AC$6</c:f>
              <c:numCache>
                <c:formatCode>General</c:formatCode>
                <c:ptCount val="1"/>
                <c:pt idx="0">
                  <c:v>62.5</c:v>
                </c:pt>
              </c:numCache>
            </c:numRef>
          </c:yVal>
          <c:smooth val="0"/>
          <c:extLst>
            <c:ext xmlns:c16="http://schemas.microsoft.com/office/drawing/2014/chart" uri="{C3380CC4-5D6E-409C-BE32-E72D297353CC}">
              <c16:uniqueId val="{00000001-ADFA-4DDC-982D-3B86542F9F66}"/>
            </c:ext>
          </c:extLst>
        </c:ser>
        <c:ser>
          <c:idx val="2"/>
          <c:order val="2"/>
          <c:spPr>
            <a:ln w="25400" cap="rnd">
              <a:noFill/>
              <a:round/>
            </a:ln>
            <a:effectLst/>
          </c:spPr>
          <c:marker>
            <c:symbol val="circle"/>
            <c:size val="5"/>
            <c:spPr>
              <a:solidFill>
                <a:schemeClr val="accent3"/>
              </a:solidFill>
              <a:ln w="9525">
                <a:solidFill>
                  <a:schemeClr val="accent3"/>
                </a:solidFill>
              </a:ln>
              <a:effectLst/>
            </c:spPr>
          </c:marker>
          <c:yVal>
            <c:numRef>
              <c:f>'March ''24'!$AC$11</c:f>
              <c:numCache>
                <c:formatCode>General</c:formatCode>
                <c:ptCount val="1"/>
                <c:pt idx="0">
                  <c:v>66.3</c:v>
                </c:pt>
              </c:numCache>
            </c:numRef>
          </c:yVal>
          <c:smooth val="0"/>
          <c:extLst>
            <c:ext xmlns:c16="http://schemas.microsoft.com/office/drawing/2014/chart" uri="{C3380CC4-5D6E-409C-BE32-E72D297353CC}">
              <c16:uniqueId val="{00000002-ADFA-4DDC-982D-3B86542F9F66}"/>
            </c:ext>
          </c:extLst>
        </c:ser>
        <c:ser>
          <c:idx val="3"/>
          <c:order val="3"/>
          <c:spPr>
            <a:ln w="25400" cap="rnd">
              <a:noFill/>
              <a:round/>
            </a:ln>
            <a:effectLst/>
          </c:spPr>
          <c:marker>
            <c:symbol val="circle"/>
            <c:size val="5"/>
            <c:spPr>
              <a:solidFill>
                <a:schemeClr val="accent4"/>
              </a:solidFill>
              <a:ln w="9525">
                <a:solidFill>
                  <a:schemeClr val="accent4"/>
                </a:solidFill>
              </a:ln>
              <a:effectLst/>
            </c:spPr>
          </c:marker>
          <c:yVal>
            <c:numRef>
              <c:f>'March ''24'!$AC$12</c:f>
              <c:numCache>
                <c:formatCode>General</c:formatCode>
                <c:ptCount val="1"/>
                <c:pt idx="0">
                  <c:v>58</c:v>
                </c:pt>
              </c:numCache>
            </c:numRef>
          </c:yVal>
          <c:smooth val="0"/>
          <c:extLst>
            <c:ext xmlns:c16="http://schemas.microsoft.com/office/drawing/2014/chart" uri="{C3380CC4-5D6E-409C-BE32-E72D297353CC}">
              <c16:uniqueId val="{00000003-ADFA-4DDC-982D-3B86542F9F66}"/>
            </c:ext>
          </c:extLst>
        </c:ser>
        <c:ser>
          <c:idx val="4"/>
          <c:order val="4"/>
          <c:spPr>
            <a:ln w="25400" cap="rnd">
              <a:noFill/>
              <a:round/>
            </a:ln>
            <a:effectLst/>
          </c:spPr>
          <c:marker>
            <c:symbol val="circle"/>
            <c:size val="5"/>
            <c:spPr>
              <a:solidFill>
                <a:schemeClr val="accent5"/>
              </a:solidFill>
              <a:ln w="9525">
                <a:solidFill>
                  <a:schemeClr val="accent5"/>
                </a:solidFill>
              </a:ln>
              <a:effectLst/>
            </c:spPr>
          </c:marker>
          <c:yVal>
            <c:numRef>
              <c:f>'March ''24'!$AC$19</c:f>
              <c:numCache>
                <c:formatCode>General</c:formatCode>
                <c:ptCount val="1"/>
                <c:pt idx="0">
                  <c:v>61</c:v>
                </c:pt>
              </c:numCache>
            </c:numRef>
          </c:yVal>
          <c:smooth val="0"/>
          <c:extLst>
            <c:ext xmlns:c16="http://schemas.microsoft.com/office/drawing/2014/chart" uri="{C3380CC4-5D6E-409C-BE32-E72D297353CC}">
              <c16:uniqueId val="{00000004-ADFA-4DDC-982D-3B86542F9F66}"/>
            </c:ext>
          </c:extLst>
        </c:ser>
        <c:ser>
          <c:idx val="5"/>
          <c:order val="5"/>
          <c:spPr>
            <a:ln w="25400" cap="rnd">
              <a:noFill/>
              <a:round/>
            </a:ln>
            <a:effectLst/>
          </c:spPr>
          <c:marker>
            <c:symbol val="circle"/>
            <c:size val="5"/>
            <c:spPr>
              <a:solidFill>
                <a:schemeClr val="accent6"/>
              </a:solidFill>
              <a:ln w="9525">
                <a:solidFill>
                  <a:schemeClr val="accent6"/>
                </a:solidFill>
              </a:ln>
              <a:effectLst/>
            </c:spPr>
          </c:marker>
          <c:yVal>
            <c:numRef>
              <c:f>'March ''24'!$AC$20</c:f>
              <c:numCache>
                <c:formatCode>General</c:formatCode>
                <c:ptCount val="1"/>
                <c:pt idx="0">
                  <c:v>63</c:v>
                </c:pt>
              </c:numCache>
            </c:numRef>
          </c:yVal>
          <c:smooth val="0"/>
          <c:extLst>
            <c:ext xmlns:c16="http://schemas.microsoft.com/office/drawing/2014/chart" uri="{C3380CC4-5D6E-409C-BE32-E72D297353CC}">
              <c16:uniqueId val="{00000005-ADFA-4DDC-982D-3B86542F9F66}"/>
            </c:ext>
          </c:extLst>
        </c:ser>
        <c:ser>
          <c:idx val="12"/>
          <c:order val="6"/>
          <c:spPr>
            <a:ln w="25400" cap="rnd">
              <a:noFill/>
              <a:round/>
            </a:ln>
            <a:effectLst/>
          </c:spPr>
          <c:marker>
            <c:symbol val="circle"/>
            <c:size val="9"/>
            <c:spPr>
              <a:solidFill>
                <a:schemeClr val="tx1"/>
              </a:solidFill>
              <a:ln w="9525">
                <a:solidFill>
                  <a:schemeClr val="tx1"/>
                </a:solidFill>
              </a:ln>
              <a:effectLst/>
            </c:spPr>
          </c:marker>
          <c:yVal>
            <c:numRef>
              <c:f>'March ''24'!$AC$25</c:f>
              <c:numCache>
                <c:formatCode>General</c:formatCode>
                <c:ptCount val="1"/>
                <c:pt idx="0">
                  <c:v>61.933333333333337</c:v>
                </c:pt>
              </c:numCache>
            </c:numRef>
          </c:yVal>
          <c:smooth val="0"/>
          <c:extLst>
            <c:ext xmlns:c16="http://schemas.microsoft.com/office/drawing/2014/chart" uri="{C3380CC4-5D6E-409C-BE32-E72D297353CC}">
              <c16:uniqueId val="{00000006-ADFA-4DDC-982D-3B86542F9F66}"/>
            </c:ext>
          </c:extLst>
        </c:ser>
        <c:dLbls>
          <c:showLegendKey val="0"/>
          <c:showVal val="0"/>
          <c:showCatName val="0"/>
          <c:showSerName val="0"/>
          <c:showPercent val="0"/>
          <c:showBubbleSize val="0"/>
        </c:dLbls>
        <c:axId val="2084020511"/>
        <c:axId val="1861034719"/>
      </c:scatterChart>
      <c:valAx>
        <c:axId val="2084020511"/>
        <c:scaling>
          <c:orientation val="minMax"/>
          <c:max val="1.5"/>
          <c:min val="0.5"/>
        </c:scaling>
        <c:delete val="1"/>
        <c:axPos val="b"/>
        <c:majorGridlines>
          <c:spPr>
            <a:ln w="9525" cap="flat" cmpd="sng" algn="ctr">
              <a:noFill/>
              <a:round/>
            </a:ln>
            <a:effectLst/>
          </c:spPr>
        </c:majorGridlines>
        <c:numFmt formatCode="General" sourceLinked="1"/>
        <c:majorTickMark val="none"/>
        <c:minorTickMark val="none"/>
        <c:tickLblPos val="nextTo"/>
        <c:crossAx val="1861034719"/>
        <c:crosses val="autoZero"/>
        <c:crossBetween val="midCat"/>
      </c:valAx>
      <c:valAx>
        <c:axId val="1861034719"/>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084020511"/>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a:solidFill>
                  <a:schemeClr val="tx1"/>
                </a:solidFill>
              </a:rPr>
              <a:t>Survey</a:t>
            </a:r>
            <a:r>
              <a:rPr lang="en-US" sz="1800" baseline="0">
                <a:solidFill>
                  <a:schemeClr val="tx1"/>
                </a:solidFill>
              </a:rPr>
              <a:t> Average Hog Price </a:t>
            </a:r>
            <a:r>
              <a:rPr lang="en-US" sz="1800">
                <a:solidFill>
                  <a:schemeClr val="tx1"/>
                </a:solidFill>
              </a:rPr>
              <a:t>2024</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'March ''24'!$AP$90</c:f>
              <c:strCache>
                <c:ptCount val="1"/>
                <c:pt idx="0">
                  <c:v>2024</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'March ''24'!$AO$91:$AO$100</c:f>
              <c:strCache>
                <c:ptCount val="10"/>
                <c:pt idx="0">
                  <c:v>June</c:v>
                </c:pt>
                <c:pt idx="1">
                  <c:v>July</c:v>
                </c:pt>
                <c:pt idx="2">
                  <c:v>August</c:v>
                </c:pt>
                <c:pt idx="3">
                  <c:v>September</c:v>
                </c:pt>
                <c:pt idx="4">
                  <c:v>October</c:v>
                </c:pt>
                <c:pt idx="5">
                  <c:v>November</c:v>
                </c:pt>
                <c:pt idx="6">
                  <c:v>December</c:v>
                </c:pt>
                <c:pt idx="7">
                  <c:v>January</c:v>
                </c:pt>
                <c:pt idx="8">
                  <c:v>February</c:v>
                </c:pt>
                <c:pt idx="9">
                  <c:v>March</c:v>
                </c:pt>
              </c:strCache>
            </c:strRef>
          </c:cat>
          <c:val>
            <c:numRef>
              <c:f>'March ''24'!$AP$91:$AP$100</c:f>
              <c:numCache>
                <c:formatCode>General</c:formatCode>
                <c:ptCount val="10"/>
                <c:pt idx="0">
                  <c:v>60.700666666666649</c:v>
                </c:pt>
                <c:pt idx="1">
                  <c:v>64.940000000000012</c:v>
                </c:pt>
                <c:pt idx="2">
                  <c:v>66.800000000000011</c:v>
                </c:pt>
                <c:pt idx="3">
                  <c:v>63.18</c:v>
                </c:pt>
                <c:pt idx="4">
                  <c:v>61.47</c:v>
                </c:pt>
                <c:pt idx="5">
                  <c:v>60.88</c:v>
                </c:pt>
                <c:pt idx="6">
                  <c:v>60.625</c:v>
                </c:pt>
                <c:pt idx="7">
                  <c:v>59</c:v>
                </c:pt>
                <c:pt idx="8">
                  <c:v>62.16</c:v>
                </c:pt>
                <c:pt idx="9">
                  <c:v>61.933329999999998</c:v>
                </c:pt>
              </c:numCache>
            </c:numRef>
          </c:val>
          <c:smooth val="0"/>
          <c:extLst>
            <c:ext xmlns:c16="http://schemas.microsoft.com/office/drawing/2014/chart" uri="{C3380CC4-5D6E-409C-BE32-E72D297353CC}">
              <c16:uniqueId val="{00000000-0244-4DFC-B218-EF2B92D60132}"/>
            </c:ext>
          </c:extLst>
        </c:ser>
        <c:dLbls>
          <c:showLegendKey val="0"/>
          <c:showVal val="0"/>
          <c:showCatName val="0"/>
          <c:showSerName val="0"/>
          <c:showPercent val="0"/>
          <c:showBubbleSize val="0"/>
        </c:dLbls>
        <c:marker val="1"/>
        <c:smooth val="0"/>
        <c:axId val="2084000351"/>
        <c:axId val="1861024799"/>
      </c:lineChart>
      <c:catAx>
        <c:axId val="2084000351"/>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861024799"/>
        <c:crosses val="autoZero"/>
        <c:auto val="1"/>
        <c:lblAlgn val="ctr"/>
        <c:lblOffset val="100"/>
        <c:noMultiLvlLbl val="0"/>
      </c:catAx>
      <c:valAx>
        <c:axId val="1861024799"/>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084000351"/>
        <c:crosses val="autoZero"/>
        <c:crossBetween val="between"/>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a:solidFill>
                  <a:schemeClr val="tx1"/>
                </a:solidFill>
              </a:rPr>
              <a:t>2024</a:t>
            </a:r>
            <a:r>
              <a:rPr lang="en-US" sz="1800" baseline="0">
                <a:solidFill>
                  <a:schemeClr val="tx1"/>
                </a:solidFill>
              </a:rPr>
              <a:t> Milk Price</a:t>
            </a:r>
            <a:endParaRPr lang="en-US" sz="1800">
              <a:solidFill>
                <a:schemeClr val="tx1"/>
              </a:solidFill>
            </a:endParaRP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yVal>
            <c:numRef>
              <c:f>'March ''24'!$AD$4</c:f>
              <c:numCache>
                <c:formatCode>General</c:formatCode>
                <c:ptCount val="1"/>
                <c:pt idx="0">
                  <c:v>21.4</c:v>
                </c:pt>
              </c:numCache>
            </c:numRef>
          </c:yVal>
          <c:smooth val="0"/>
          <c:extLst>
            <c:ext xmlns:c16="http://schemas.microsoft.com/office/drawing/2014/chart" uri="{C3380CC4-5D6E-409C-BE32-E72D297353CC}">
              <c16:uniqueId val="{00000000-2B6F-455F-87EF-EDDEB8FAD875}"/>
            </c:ext>
          </c:extLst>
        </c:ser>
        <c:ser>
          <c:idx val="1"/>
          <c:order val="1"/>
          <c:spPr>
            <a:ln w="25400" cap="rnd">
              <a:noFill/>
              <a:round/>
            </a:ln>
            <a:effectLst/>
          </c:spPr>
          <c:marker>
            <c:symbol val="circle"/>
            <c:size val="5"/>
            <c:spPr>
              <a:solidFill>
                <a:schemeClr val="accent2"/>
              </a:solidFill>
              <a:ln w="9525">
                <a:solidFill>
                  <a:schemeClr val="accent2"/>
                </a:solidFill>
              </a:ln>
              <a:effectLst/>
            </c:spPr>
          </c:marker>
          <c:yVal>
            <c:numRef>
              <c:f>'March ''24'!$AD$6</c:f>
              <c:numCache>
                <c:formatCode>General</c:formatCode>
                <c:ptCount val="1"/>
                <c:pt idx="0">
                  <c:v>20.8</c:v>
                </c:pt>
              </c:numCache>
            </c:numRef>
          </c:yVal>
          <c:smooth val="0"/>
          <c:extLst>
            <c:ext xmlns:c16="http://schemas.microsoft.com/office/drawing/2014/chart" uri="{C3380CC4-5D6E-409C-BE32-E72D297353CC}">
              <c16:uniqueId val="{00000001-2B6F-455F-87EF-EDDEB8FAD875}"/>
            </c:ext>
          </c:extLst>
        </c:ser>
        <c:ser>
          <c:idx val="2"/>
          <c:order val="2"/>
          <c:spPr>
            <a:ln w="25400" cap="rnd">
              <a:noFill/>
              <a:round/>
            </a:ln>
            <a:effectLst/>
          </c:spPr>
          <c:marker>
            <c:symbol val="circle"/>
            <c:size val="5"/>
            <c:spPr>
              <a:solidFill>
                <a:schemeClr val="accent3"/>
              </a:solidFill>
              <a:ln w="9525">
                <a:solidFill>
                  <a:schemeClr val="accent3"/>
                </a:solidFill>
              </a:ln>
              <a:effectLst/>
            </c:spPr>
          </c:marker>
          <c:yVal>
            <c:numRef>
              <c:f>'March ''24'!$AD$11</c:f>
              <c:numCache>
                <c:formatCode>General</c:formatCode>
                <c:ptCount val="1"/>
                <c:pt idx="0">
                  <c:v>21.5</c:v>
                </c:pt>
              </c:numCache>
            </c:numRef>
          </c:yVal>
          <c:smooth val="0"/>
          <c:extLst>
            <c:ext xmlns:c16="http://schemas.microsoft.com/office/drawing/2014/chart" uri="{C3380CC4-5D6E-409C-BE32-E72D297353CC}">
              <c16:uniqueId val="{00000002-2B6F-455F-87EF-EDDEB8FAD875}"/>
            </c:ext>
          </c:extLst>
        </c:ser>
        <c:ser>
          <c:idx val="3"/>
          <c:order val="3"/>
          <c:spPr>
            <a:ln w="25400" cap="rnd">
              <a:noFill/>
              <a:round/>
            </a:ln>
            <a:effectLst/>
          </c:spPr>
          <c:marker>
            <c:symbol val="circle"/>
            <c:size val="5"/>
            <c:spPr>
              <a:solidFill>
                <a:schemeClr val="accent4"/>
              </a:solidFill>
              <a:ln w="9525">
                <a:solidFill>
                  <a:schemeClr val="accent4"/>
                </a:solidFill>
              </a:ln>
              <a:effectLst/>
            </c:spPr>
          </c:marker>
          <c:dPt>
            <c:idx val="0"/>
            <c:marker>
              <c:symbol val="circle"/>
              <c:size val="5"/>
              <c:spPr>
                <a:solidFill>
                  <a:schemeClr val="accent4"/>
                </a:solidFill>
                <a:ln w="9525">
                  <a:solidFill>
                    <a:schemeClr val="accent4"/>
                  </a:solidFill>
                </a:ln>
                <a:effectLst/>
              </c:spPr>
            </c:marker>
            <c:bubble3D val="0"/>
            <c:spPr>
              <a:ln w="25400" cap="rnd">
                <a:noFill/>
                <a:round/>
              </a:ln>
              <a:effectLst/>
            </c:spPr>
            <c:extLst>
              <c:ext xmlns:c16="http://schemas.microsoft.com/office/drawing/2014/chart" uri="{C3380CC4-5D6E-409C-BE32-E72D297353CC}">
                <c16:uniqueId val="{00000004-2B6F-455F-87EF-EDDEB8FAD875}"/>
              </c:ext>
            </c:extLst>
          </c:dPt>
          <c:yVal>
            <c:numRef>
              <c:f>'March ''24'!$AD$12</c:f>
              <c:numCache>
                <c:formatCode>General</c:formatCode>
                <c:ptCount val="1"/>
                <c:pt idx="0">
                  <c:v>22.25</c:v>
                </c:pt>
              </c:numCache>
            </c:numRef>
          </c:yVal>
          <c:smooth val="0"/>
          <c:extLst>
            <c:ext xmlns:c16="http://schemas.microsoft.com/office/drawing/2014/chart" uri="{C3380CC4-5D6E-409C-BE32-E72D297353CC}">
              <c16:uniqueId val="{00000005-2B6F-455F-87EF-EDDEB8FAD875}"/>
            </c:ext>
          </c:extLst>
        </c:ser>
        <c:ser>
          <c:idx val="4"/>
          <c:order val="4"/>
          <c:spPr>
            <a:ln w="25400" cap="rnd">
              <a:noFill/>
              <a:round/>
            </a:ln>
            <a:effectLst/>
          </c:spPr>
          <c:marker>
            <c:symbol val="circle"/>
            <c:size val="5"/>
            <c:spPr>
              <a:solidFill>
                <a:schemeClr val="accent5"/>
              </a:solidFill>
              <a:ln w="9525">
                <a:solidFill>
                  <a:schemeClr val="accent5"/>
                </a:solidFill>
              </a:ln>
              <a:effectLst/>
            </c:spPr>
          </c:marker>
          <c:yVal>
            <c:numRef>
              <c:f>'March ''24'!$AD$20</c:f>
              <c:numCache>
                <c:formatCode>General</c:formatCode>
                <c:ptCount val="1"/>
                <c:pt idx="0">
                  <c:v>21</c:v>
                </c:pt>
              </c:numCache>
            </c:numRef>
          </c:yVal>
          <c:smooth val="0"/>
          <c:extLst>
            <c:ext xmlns:c16="http://schemas.microsoft.com/office/drawing/2014/chart" uri="{C3380CC4-5D6E-409C-BE32-E72D297353CC}">
              <c16:uniqueId val="{00000006-2B6F-455F-87EF-EDDEB8FAD875}"/>
            </c:ext>
          </c:extLst>
        </c:ser>
        <c:ser>
          <c:idx val="12"/>
          <c:order val="5"/>
          <c:spPr>
            <a:ln w="25400" cap="rnd">
              <a:noFill/>
              <a:round/>
            </a:ln>
            <a:effectLst/>
          </c:spPr>
          <c:marker>
            <c:symbol val="circle"/>
            <c:size val="9"/>
            <c:spPr>
              <a:solidFill>
                <a:schemeClr val="tx1"/>
              </a:solidFill>
              <a:ln w="9525">
                <a:solidFill>
                  <a:schemeClr val="tx1"/>
                </a:solidFill>
              </a:ln>
              <a:effectLst/>
            </c:spPr>
          </c:marker>
          <c:yVal>
            <c:numRef>
              <c:f>'March ''24'!$AD$25</c:f>
              <c:numCache>
                <c:formatCode>General</c:formatCode>
                <c:ptCount val="1"/>
                <c:pt idx="0">
                  <c:v>21.39</c:v>
                </c:pt>
              </c:numCache>
            </c:numRef>
          </c:yVal>
          <c:smooth val="0"/>
          <c:extLst>
            <c:ext xmlns:c16="http://schemas.microsoft.com/office/drawing/2014/chart" uri="{C3380CC4-5D6E-409C-BE32-E72D297353CC}">
              <c16:uniqueId val="{00000007-2B6F-455F-87EF-EDDEB8FAD875}"/>
            </c:ext>
          </c:extLst>
        </c:ser>
        <c:dLbls>
          <c:showLegendKey val="0"/>
          <c:showVal val="0"/>
          <c:showCatName val="0"/>
          <c:showSerName val="0"/>
          <c:showPercent val="0"/>
          <c:showBubbleSize val="0"/>
        </c:dLbls>
        <c:axId val="2084022431"/>
        <c:axId val="2098156255"/>
      </c:scatterChart>
      <c:valAx>
        <c:axId val="2084022431"/>
        <c:scaling>
          <c:orientation val="minMax"/>
          <c:max val="1.5"/>
          <c:min val="0.5"/>
        </c:scaling>
        <c:delete val="1"/>
        <c:axPos val="b"/>
        <c:majorGridlines>
          <c:spPr>
            <a:ln w="9525" cap="flat" cmpd="sng" algn="ctr">
              <a:noFill/>
              <a:round/>
            </a:ln>
            <a:effectLst/>
          </c:spPr>
        </c:majorGridlines>
        <c:majorTickMark val="none"/>
        <c:minorTickMark val="none"/>
        <c:tickLblPos val="nextTo"/>
        <c:crossAx val="2098156255"/>
        <c:crosses val="autoZero"/>
        <c:crossBetween val="midCat"/>
      </c:valAx>
      <c:valAx>
        <c:axId val="2098156255"/>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084022431"/>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a:solidFill>
                  <a:schemeClr val="tx1"/>
                </a:solidFill>
              </a:rPr>
              <a:t>Survey</a:t>
            </a:r>
            <a:r>
              <a:rPr lang="en-US" sz="1800" baseline="0">
                <a:solidFill>
                  <a:schemeClr val="tx1"/>
                </a:solidFill>
              </a:rPr>
              <a:t> Average Milk Price </a:t>
            </a:r>
            <a:r>
              <a:rPr lang="en-US" sz="1800">
                <a:solidFill>
                  <a:schemeClr val="tx1"/>
                </a:solidFill>
              </a:rPr>
              <a:t>2024</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'March ''24'!$AP$108</c:f>
              <c:strCache>
                <c:ptCount val="1"/>
                <c:pt idx="0">
                  <c:v>2024</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'March ''24'!$AO$109:$AO$118</c:f>
              <c:strCache>
                <c:ptCount val="10"/>
                <c:pt idx="0">
                  <c:v>June</c:v>
                </c:pt>
                <c:pt idx="1">
                  <c:v>July</c:v>
                </c:pt>
                <c:pt idx="2">
                  <c:v>August</c:v>
                </c:pt>
                <c:pt idx="3">
                  <c:v>September</c:v>
                </c:pt>
                <c:pt idx="4">
                  <c:v>October</c:v>
                </c:pt>
                <c:pt idx="5">
                  <c:v>November</c:v>
                </c:pt>
                <c:pt idx="6">
                  <c:v>December</c:v>
                </c:pt>
                <c:pt idx="7">
                  <c:v>January</c:v>
                </c:pt>
                <c:pt idx="8">
                  <c:v>February</c:v>
                </c:pt>
                <c:pt idx="9">
                  <c:v>March</c:v>
                </c:pt>
              </c:strCache>
            </c:strRef>
          </c:cat>
          <c:val>
            <c:numRef>
              <c:f>'March ''24'!$AP$109:$AP$118</c:f>
              <c:numCache>
                <c:formatCode>General</c:formatCode>
                <c:ptCount val="10"/>
                <c:pt idx="0">
                  <c:v>20.521538461538462</c:v>
                </c:pt>
                <c:pt idx="1">
                  <c:v>19.802222222222223</c:v>
                </c:pt>
                <c:pt idx="2">
                  <c:v>20.028333333333332</c:v>
                </c:pt>
                <c:pt idx="3">
                  <c:v>20.80818</c:v>
                </c:pt>
                <c:pt idx="4">
                  <c:v>20.691109999999998</c:v>
                </c:pt>
                <c:pt idx="5">
                  <c:v>20.85</c:v>
                </c:pt>
                <c:pt idx="6">
                  <c:v>20.765000000000001</c:v>
                </c:pt>
                <c:pt idx="7">
                  <c:v>20.192499999999999</c:v>
                </c:pt>
                <c:pt idx="8">
                  <c:v>20.596</c:v>
                </c:pt>
                <c:pt idx="9">
                  <c:v>21.39</c:v>
                </c:pt>
              </c:numCache>
            </c:numRef>
          </c:val>
          <c:smooth val="0"/>
          <c:extLst>
            <c:ext xmlns:c16="http://schemas.microsoft.com/office/drawing/2014/chart" uri="{C3380CC4-5D6E-409C-BE32-E72D297353CC}">
              <c16:uniqueId val="{00000000-935B-4C45-A898-9BB2724501C5}"/>
            </c:ext>
          </c:extLst>
        </c:ser>
        <c:dLbls>
          <c:showLegendKey val="0"/>
          <c:showVal val="0"/>
          <c:showCatName val="0"/>
          <c:showSerName val="0"/>
          <c:showPercent val="0"/>
          <c:showBubbleSize val="0"/>
        </c:dLbls>
        <c:marker val="1"/>
        <c:smooth val="0"/>
        <c:axId val="1097417887"/>
        <c:axId val="2089136415"/>
      </c:lineChart>
      <c:catAx>
        <c:axId val="109741788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2089136415"/>
        <c:crosses val="autoZero"/>
        <c:auto val="1"/>
        <c:lblAlgn val="ctr"/>
        <c:lblOffset val="100"/>
        <c:noMultiLvlLbl val="0"/>
      </c:catAx>
      <c:valAx>
        <c:axId val="2089136415"/>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097417887"/>
        <c:crosses val="autoZero"/>
        <c:crossBetween val="between"/>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'March ''24'!$AE$27</c:f>
              <c:strCache>
                <c:ptCount val="1"/>
                <c:pt idx="0">
                  <c:v>With poor to negative margins forecast for grain farmers this year, how much do you expect land values to decline in 2024?</c:v>
                </c:pt>
              </c:strCache>
            </c:strRef>
          </c:tx>
          <c:spPr>
            <a:solidFill>
              <a:schemeClr val="accent1"/>
            </a:solidFill>
            <a:ln>
              <a:noFill/>
            </a:ln>
            <a:effectLst/>
          </c:spPr>
          <c:invertIfNegative val="0"/>
          <c:cat>
            <c:strRef>
              <c:f>('March ''24'!$AD$28:$AD$30,'March ''24'!$AD$33)</c:f>
              <c:strCache>
                <c:ptCount val="4"/>
                <c:pt idx="0">
                  <c:v>Unchanged (0%)</c:v>
                </c:pt>
                <c:pt idx="1">
                  <c:v>Decline 0-5%</c:v>
                </c:pt>
                <c:pt idx="2">
                  <c:v>Decline 5-10%</c:v>
                </c:pt>
                <c:pt idx="3">
                  <c:v>Other</c:v>
                </c:pt>
              </c:strCache>
              <c:extLst/>
            </c:strRef>
          </c:cat>
          <c:val>
            <c:numRef>
              <c:f>('March ''24'!$AE$28:$AE$30,'March ''24'!$AE$33)</c:f>
              <c:numCache>
                <c:formatCode>General</c:formatCode>
                <c:ptCount val="4"/>
                <c:pt idx="0">
                  <c:v>0.5</c:v>
                </c:pt>
                <c:pt idx="1">
                  <c:v>0.35</c:v>
                </c:pt>
                <c:pt idx="2">
                  <c:v>0.1</c:v>
                </c:pt>
                <c:pt idx="3">
                  <c:v>0.05</c:v>
                </c:pt>
              </c:numCache>
              <c:extLst/>
            </c:numRef>
          </c:val>
          <c:extLst>
            <c:ext xmlns:c16="http://schemas.microsoft.com/office/drawing/2014/chart" uri="{C3380CC4-5D6E-409C-BE32-E72D297353CC}">
              <c16:uniqueId val="{00000000-5216-40CF-9476-FD43125ECFF1}"/>
            </c:ext>
          </c:extLst>
        </c:ser>
        <c:dLbls>
          <c:showLegendKey val="0"/>
          <c:showVal val="0"/>
          <c:showCatName val="0"/>
          <c:showSerName val="0"/>
          <c:showPercent val="0"/>
          <c:showBubbleSize val="0"/>
        </c:dLbls>
        <c:gapWidth val="219"/>
        <c:overlap val="-27"/>
        <c:axId val="1033681007"/>
        <c:axId val="1712878223"/>
      </c:barChart>
      <c:catAx>
        <c:axId val="10336810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712878223"/>
        <c:crosses val="autoZero"/>
        <c:auto val="1"/>
        <c:lblAlgn val="ctr"/>
        <c:lblOffset val="100"/>
        <c:noMultiLvlLbl val="0"/>
      </c:catAx>
      <c:valAx>
        <c:axId val="17128782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03368100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baseline="0">
                <a:solidFill>
                  <a:schemeClr val="tx1"/>
                </a:solidFill>
                <a:latin typeface="+mn-lt"/>
                <a:ea typeface="+mn-ea"/>
                <a:cs typeface="+mn-cs"/>
              </a:defRPr>
            </a:pPr>
            <a:r>
              <a:rPr lang="en-US" sz="1800" b="0" i="0" u="none" strike="noStrike" baseline="0">
                <a:solidFill>
                  <a:schemeClr val="tx1"/>
                </a:solidFill>
                <a:effectLst/>
                <a:latin typeface="Calibri" panose="020F0502020204030204"/>
                <a:ea typeface="Calibri" panose="020F0502020204030204" pitchFamily="34" charset="0"/>
                <a:cs typeface="Calibri" panose="020F0502020204030204" pitchFamily="34" charset="0"/>
              </a:rPr>
              <a:t>Which commodity pencils the best return potential in 2024?</a:t>
            </a:r>
            <a:r>
              <a:rPr lang="en-US" sz="1800">
                <a:solidFill>
                  <a:schemeClr val="tx1"/>
                </a:solidFill>
              </a:rPr>
              <a:t> </a:t>
            </a:r>
            <a:endParaRPr lang="en-US" sz="1800" b="0" i="0" u="none" strike="noStrike" baseline="0">
              <a:solidFill>
                <a:schemeClr val="tx1"/>
              </a:solidFill>
              <a:latin typeface="Calibri" panose="020F0502020204030204"/>
            </a:endParaRPr>
          </a:p>
        </c:rich>
      </c:tx>
      <c:overlay val="0"/>
      <c:spPr>
        <a:noFill/>
        <a:ln>
          <a:noFill/>
        </a:ln>
        <a:effectLst/>
      </c:spPr>
      <c:txPr>
        <a:bodyPr rot="0" spcFirstLastPara="1" vertOverflow="ellipsis" vert="horz" wrap="square" anchor="ctr" anchorCtr="1"/>
        <a:lstStyle/>
        <a:p>
          <a:pPr>
            <a:defRPr sz="1400" b="0" i="0" u="none" strike="noStrike"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'March ''24'!$AH$24:$AH$25</c:f>
              <c:strCache>
                <c:ptCount val="2"/>
                <c:pt idx="0">
                  <c:v>Corn</c:v>
                </c:pt>
                <c:pt idx="1">
                  <c:v>Soybeans</c:v>
                </c:pt>
              </c:strCache>
            </c:strRef>
          </c:cat>
          <c:val>
            <c:numRef>
              <c:f>'March ''24'!$AJ$24:$AJ$25</c:f>
              <c:numCache>
                <c:formatCode>0%</c:formatCode>
                <c:ptCount val="2"/>
                <c:pt idx="0">
                  <c:v>0.22222222222222221</c:v>
                </c:pt>
                <c:pt idx="1">
                  <c:v>0.77777777777777779</c:v>
                </c:pt>
              </c:numCache>
            </c:numRef>
          </c:val>
          <c:extLst>
            <c:ext xmlns:c16="http://schemas.microsoft.com/office/drawing/2014/chart" uri="{C3380CC4-5D6E-409C-BE32-E72D297353CC}">
              <c16:uniqueId val="{00000000-84F0-4351-A392-BB84220909FA}"/>
            </c:ext>
          </c:extLst>
        </c:ser>
        <c:dLbls>
          <c:showLegendKey val="0"/>
          <c:showVal val="0"/>
          <c:showCatName val="0"/>
          <c:showSerName val="0"/>
          <c:showPercent val="0"/>
          <c:showBubbleSize val="0"/>
        </c:dLbls>
        <c:gapWidth val="21"/>
        <c:axId val="1490272960"/>
        <c:axId val="1498620240"/>
      </c:barChart>
      <c:catAx>
        <c:axId val="149027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baseline="0">
                <a:solidFill>
                  <a:schemeClr val="tx1"/>
                </a:solidFill>
                <a:latin typeface="+mn-lt"/>
                <a:ea typeface="+mn-ea"/>
                <a:cs typeface="+mn-cs"/>
              </a:defRPr>
            </a:pPr>
            <a:endParaRPr lang="en-US"/>
          </a:p>
        </c:txPr>
        <c:crossAx val="1498620240"/>
        <c:crosses val="autoZero"/>
        <c:auto val="1"/>
        <c:lblAlgn val="ctr"/>
        <c:lblOffset val="100"/>
        <c:noMultiLvlLbl val="0"/>
      </c:catAx>
      <c:valAx>
        <c:axId val="1498620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baseline="0">
                <a:solidFill>
                  <a:schemeClr val="tx1"/>
                </a:solidFill>
                <a:latin typeface="+mn-lt"/>
                <a:ea typeface="+mn-ea"/>
                <a:cs typeface="+mn-cs"/>
              </a:defRPr>
            </a:pPr>
            <a:endParaRPr lang="en-US"/>
          </a:p>
        </c:txPr>
        <c:crossAx val="14902729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0.01286</cdr:x>
      <cdr:y>0.07708</cdr:y>
    </cdr:from>
    <cdr:to>
      <cdr:x>0.13826</cdr:x>
      <cdr:y>0.16958</cdr:y>
    </cdr:to>
    <cdr:sp macro="" textlink="">
      <cdr:nvSpPr>
        <cdr:cNvPr id="2" name="TextBox 1">
          <a:extLst xmlns:a="http://schemas.openxmlformats.org/drawingml/2006/main">
            <a:ext uri="{FF2B5EF4-FFF2-40B4-BE49-F238E27FC236}">
              <a16:creationId xmlns:a16="http://schemas.microsoft.com/office/drawing/2014/main" id="{00991A16-3AE0-4CF1-0C83-A04557EA6053}"/>
            </a:ext>
          </a:extLst>
        </cdr:cNvPr>
        <cdr:cNvSpPr txBox="1"/>
      </cdr:nvSpPr>
      <cdr:spPr>
        <a:xfrm xmlns:a="http://schemas.openxmlformats.org/drawingml/2006/main">
          <a:off x="76201" y="357189"/>
          <a:ext cx="742950" cy="4286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200"/>
        </a:p>
      </cdr:txBody>
    </cdr:sp>
  </cdr:relSizeAnchor>
  <cdr:relSizeAnchor xmlns:cdr="http://schemas.openxmlformats.org/drawingml/2006/chartDrawing">
    <cdr:from>
      <cdr:x>0</cdr:x>
      <cdr:y>0.08294</cdr:y>
    </cdr:from>
    <cdr:to>
      <cdr:x>0.1865</cdr:x>
      <cdr:y>0.24532</cdr:y>
    </cdr:to>
    <cdr:sp macro="" textlink="">
      <cdr:nvSpPr>
        <cdr:cNvPr id="3" name="TextBox 2">
          <a:extLst xmlns:a="http://schemas.openxmlformats.org/drawingml/2006/main">
            <a:ext uri="{FF2B5EF4-FFF2-40B4-BE49-F238E27FC236}">
              <a16:creationId xmlns:a16="http://schemas.microsoft.com/office/drawing/2014/main" id="{47123AA9-860C-28B7-45A5-D4CBA9F8E5A6}"/>
            </a:ext>
          </a:extLst>
        </cdr:cNvPr>
        <cdr:cNvSpPr txBox="1"/>
      </cdr:nvSpPr>
      <cdr:spPr>
        <a:xfrm xmlns:a="http://schemas.openxmlformats.org/drawingml/2006/main">
          <a:off x="0" y="472369"/>
          <a:ext cx="2046428" cy="92482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pPr algn="l"/>
          <a:r>
            <a:rPr lang="en-US" sz="1600" dirty="0"/>
            <a:t>Much Better Off</a:t>
          </a:r>
        </a:p>
      </cdr:txBody>
    </cdr:sp>
  </cdr:relSizeAnchor>
  <cdr:relSizeAnchor xmlns:cdr="http://schemas.openxmlformats.org/drawingml/2006/chartDrawing">
    <cdr:from>
      <cdr:x>0</cdr:x>
      <cdr:y>0.24445</cdr:y>
    </cdr:from>
    <cdr:to>
      <cdr:x>0.14005</cdr:x>
      <cdr:y>0.34837</cdr:y>
    </cdr:to>
    <cdr:sp macro="" textlink="">
      <cdr:nvSpPr>
        <cdr:cNvPr id="4" name="TextBox 3">
          <a:extLst xmlns:a="http://schemas.openxmlformats.org/drawingml/2006/main">
            <a:ext uri="{FF2B5EF4-FFF2-40B4-BE49-F238E27FC236}">
              <a16:creationId xmlns:a16="http://schemas.microsoft.com/office/drawing/2014/main" id="{210C325E-7378-ECAB-1250-E3B157C434FE}"/>
            </a:ext>
          </a:extLst>
        </cdr:cNvPr>
        <cdr:cNvSpPr txBox="1"/>
      </cdr:nvSpPr>
      <cdr:spPr>
        <a:xfrm xmlns:a="http://schemas.openxmlformats.org/drawingml/2006/main">
          <a:off x="0" y="1392238"/>
          <a:ext cx="1536700" cy="59186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t>Somewhat</a:t>
          </a:r>
          <a:r>
            <a:rPr lang="en-US" sz="1600" baseline="0" dirty="0"/>
            <a:t> Better Off</a:t>
          </a:r>
          <a:endParaRPr lang="en-US" sz="1600" dirty="0"/>
        </a:p>
      </cdr:txBody>
    </cdr:sp>
  </cdr:relSizeAnchor>
  <cdr:relSizeAnchor xmlns:cdr="http://schemas.openxmlformats.org/drawingml/2006/chartDrawing">
    <cdr:from>
      <cdr:x>0.02251</cdr:x>
      <cdr:y>0.41829</cdr:y>
    </cdr:from>
    <cdr:to>
      <cdr:x>0.20418</cdr:x>
      <cdr:y>0.51901</cdr:y>
    </cdr:to>
    <cdr:sp macro="" textlink="">
      <cdr:nvSpPr>
        <cdr:cNvPr id="5" name="TextBox 4">
          <a:extLst xmlns:a="http://schemas.openxmlformats.org/drawingml/2006/main">
            <a:ext uri="{FF2B5EF4-FFF2-40B4-BE49-F238E27FC236}">
              <a16:creationId xmlns:a16="http://schemas.microsoft.com/office/drawing/2014/main" id="{D4D31AB3-8E85-22B8-D8D8-F76B329DC5E7}"/>
            </a:ext>
          </a:extLst>
        </cdr:cNvPr>
        <cdr:cNvSpPr txBox="1"/>
      </cdr:nvSpPr>
      <cdr:spPr>
        <a:xfrm xmlns:a="http://schemas.openxmlformats.org/drawingml/2006/main">
          <a:off x="133351" y="1938339"/>
          <a:ext cx="1076325" cy="4667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200"/>
        </a:p>
      </cdr:txBody>
    </cdr:sp>
  </cdr:relSizeAnchor>
  <cdr:relSizeAnchor xmlns:cdr="http://schemas.openxmlformats.org/drawingml/2006/chartDrawing">
    <cdr:from>
      <cdr:x>0.00643</cdr:x>
      <cdr:y>0.42857</cdr:y>
    </cdr:from>
    <cdr:to>
      <cdr:x>0.20418</cdr:x>
      <cdr:y>0.51901</cdr:y>
    </cdr:to>
    <cdr:sp macro="" textlink="">
      <cdr:nvSpPr>
        <cdr:cNvPr id="6" name="TextBox 5">
          <a:extLst xmlns:a="http://schemas.openxmlformats.org/drawingml/2006/main">
            <a:ext uri="{FF2B5EF4-FFF2-40B4-BE49-F238E27FC236}">
              <a16:creationId xmlns:a16="http://schemas.microsoft.com/office/drawing/2014/main" id="{E57C9E35-C643-8810-0FFC-BEBF65999885}"/>
            </a:ext>
          </a:extLst>
        </cdr:cNvPr>
        <cdr:cNvSpPr txBox="1"/>
      </cdr:nvSpPr>
      <cdr:spPr>
        <a:xfrm xmlns:a="http://schemas.openxmlformats.org/drawingml/2006/main">
          <a:off x="38101" y="1985964"/>
          <a:ext cx="1171575" cy="4191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a:t>Unchanged</a:t>
          </a:r>
        </a:p>
      </cdr:txBody>
    </cdr:sp>
  </cdr:relSizeAnchor>
  <cdr:relSizeAnchor xmlns:cdr="http://schemas.openxmlformats.org/drawingml/2006/chartDrawing">
    <cdr:from>
      <cdr:x>0</cdr:x>
      <cdr:y>0.59065</cdr:y>
    </cdr:from>
    <cdr:to>
      <cdr:x>0.19935</cdr:x>
      <cdr:y>0.72631</cdr:y>
    </cdr:to>
    <cdr:sp macro="" textlink="">
      <cdr:nvSpPr>
        <cdr:cNvPr id="7" name="TextBox 6">
          <a:extLst xmlns:a="http://schemas.openxmlformats.org/drawingml/2006/main">
            <a:ext uri="{FF2B5EF4-FFF2-40B4-BE49-F238E27FC236}">
              <a16:creationId xmlns:a16="http://schemas.microsoft.com/office/drawing/2014/main" id="{9E1C5B72-635C-CA92-113C-8216552E7618}"/>
            </a:ext>
          </a:extLst>
        </cdr:cNvPr>
        <cdr:cNvSpPr txBox="1"/>
      </cdr:nvSpPr>
      <cdr:spPr>
        <a:xfrm xmlns:a="http://schemas.openxmlformats.org/drawingml/2006/main">
          <a:off x="0" y="3363984"/>
          <a:ext cx="2187428" cy="77263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t>Somewhat</a:t>
          </a:r>
          <a:r>
            <a:rPr lang="en-US" sz="1600" baseline="0" dirty="0"/>
            <a:t> </a:t>
          </a:r>
        </a:p>
        <a:p xmlns:a="http://schemas.openxmlformats.org/drawingml/2006/main">
          <a:r>
            <a:rPr lang="en-US" sz="1600" baseline="0" dirty="0"/>
            <a:t>Worse Off</a:t>
          </a:r>
          <a:endParaRPr lang="en-US" sz="1800" dirty="0"/>
        </a:p>
      </cdr:txBody>
    </cdr:sp>
  </cdr:relSizeAnchor>
  <cdr:relSizeAnchor xmlns:cdr="http://schemas.openxmlformats.org/drawingml/2006/chartDrawing">
    <cdr:from>
      <cdr:x>0</cdr:x>
      <cdr:y>0.7787</cdr:y>
    </cdr:from>
    <cdr:to>
      <cdr:x>0.17363</cdr:x>
      <cdr:y>0.90409</cdr:y>
    </cdr:to>
    <cdr:sp macro="" textlink="">
      <cdr:nvSpPr>
        <cdr:cNvPr id="8" name="TextBox 7">
          <a:extLst xmlns:a="http://schemas.openxmlformats.org/drawingml/2006/main">
            <a:ext uri="{FF2B5EF4-FFF2-40B4-BE49-F238E27FC236}">
              <a16:creationId xmlns:a16="http://schemas.microsoft.com/office/drawing/2014/main" id="{8D4E76B8-6C1B-260C-26D3-F49BBD2D87E6}"/>
            </a:ext>
          </a:extLst>
        </cdr:cNvPr>
        <cdr:cNvSpPr txBox="1"/>
      </cdr:nvSpPr>
      <cdr:spPr>
        <a:xfrm xmlns:a="http://schemas.openxmlformats.org/drawingml/2006/main">
          <a:off x="0" y="4435010"/>
          <a:ext cx="1905208" cy="71414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t>Much Worse</a:t>
          </a:r>
          <a:r>
            <a:rPr lang="en-US" sz="1600" baseline="0" dirty="0"/>
            <a:t> Off</a:t>
          </a:r>
          <a:endParaRPr lang="en-US" sz="1600"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20200-4C8B-92C1-63DC-9B33BC5A32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A7C2B3-21B8-1D82-33F5-F02C55981B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D7B0BA-DE3B-E255-A312-13AC5C418CA3}"/>
              </a:ext>
            </a:extLst>
          </p:cNvPr>
          <p:cNvSpPr>
            <a:spLocks noGrp="1"/>
          </p:cNvSpPr>
          <p:nvPr>
            <p:ph type="dt" sz="half" idx="10"/>
          </p:nvPr>
        </p:nvSpPr>
        <p:spPr/>
        <p:txBody>
          <a:bodyPr/>
          <a:lstStyle/>
          <a:p>
            <a:fld id="{CE61B592-D324-498E-A375-F20E6550DEBD}" type="datetimeFigureOut">
              <a:rPr lang="en-US" smtClean="0"/>
              <a:t>4/1/2024</a:t>
            </a:fld>
            <a:endParaRPr lang="en-US"/>
          </a:p>
        </p:txBody>
      </p:sp>
      <p:sp>
        <p:nvSpPr>
          <p:cNvPr id="5" name="Footer Placeholder 4">
            <a:extLst>
              <a:ext uri="{FF2B5EF4-FFF2-40B4-BE49-F238E27FC236}">
                <a16:creationId xmlns:a16="http://schemas.microsoft.com/office/drawing/2014/main" id="{1D84A5C0-2FCB-BDBE-5C30-3AB7C2718F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4E23C1-E635-666D-32E2-0938605AC04D}"/>
              </a:ext>
            </a:extLst>
          </p:cNvPr>
          <p:cNvSpPr>
            <a:spLocks noGrp="1"/>
          </p:cNvSpPr>
          <p:nvPr>
            <p:ph type="sldNum" sz="quarter" idx="12"/>
          </p:nvPr>
        </p:nvSpPr>
        <p:spPr/>
        <p:txBody>
          <a:bodyPr/>
          <a:lstStyle/>
          <a:p>
            <a:fld id="{41E2BDCD-4751-476E-8CDE-320E039DBF8C}" type="slidenum">
              <a:rPr lang="en-US" smtClean="0"/>
              <a:t>‹#›</a:t>
            </a:fld>
            <a:endParaRPr lang="en-US"/>
          </a:p>
        </p:txBody>
      </p:sp>
    </p:spTree>
    <p:extLst>
      <p:ext uri="{BB962C8B-B14F-4D97-AF65-F5344CB8AC3E}">
        <p14:creationId xmlns:p14="http://schemas.microsoft.com/office/powerpoint/2010/main" val="3820369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E5388-96FF-74CE-B838-0FCCFCB4E1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19F59A-18AF-B986-0AF4-81BDE2BAFB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42F119-10DD-DBB5-1A15-17FB9ED3702B}"/>
              </a:ext>
            </a:extLst>
          </p:cNvPr>
          <p:cNvSpPr>
            <a:spLocks noGrp="1"/>
          </p:cNvSpPr>
          <p:nvPr>
            <p:ph type="dt" sz="half" idx="10"/>
          </p:nvPr>
        </p:nvSpPr>
        <p:spPr/>
        <p:txBody>
          <a:bodyPr/>
          <a:lstStyle/>
          <a:p>
            <a:fld id="{CE61B592-D324-498E-A375-F20E6550DEBD}" type="datetimeFigureOut">
              <a:rPr lang="en-US" smtClean="0"/>
              <a:t>4/1/2024</a:t>
            </a:fld>
            <a:endParaRPr lang="en-US"/>
          </a:p>
        </p:txBody>
      </p:sp>
      <p:sp>
        <p:nvSpPr>
          <p:cNvPr id="5" name="Footer Placeholder 4">
            <a:extLst>
              <a:ext uri="{FF2B5EF4-FFF2-40B4-BE49-F238E27FC236}">
                <a16:creationId xmlns:a16="http://schemas.microsoft.com/office/drawing/2014/main" id="{E3704091-BC27-F12D-0ACA-3AD972EBB6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683495-A2DC-0135-C106-773F25BD692A}"/>
              </a:ext>
            </a:extLst>
          </p:cNvPr>
          <p:cNvSpPr>
            <a:spLocks noGrp="1"/>
          </p:cNvSpPr>
          <p:nvPr>
            <p:ph type="sldNum" sz="quarter" idx="12"/>
          </p:nvPr>
        </p:nvSpPr>
        <p:spPr/>
        <p:txBody>
          <a:bodyPr/>
          <a:lstStyle/>
          <a:p>
            <a:fld id="{41E2BDCD-4751-476E-8CDE-320E039DBF8C}" type="slidenum">
              <a:rPr lang="en-US" smtClean="0"/>
              <a:t>‹#›</a:t>
            </a:fld>
            <a:endParaRPr lang="en-US"/>
          </a:p>
        </p:txBody>
      </p:sp>
    </p:spTree>
    <p:extLst>
      <p:ext uri="{BB962C8B-B14F-4D97-AF65-F5344CB8AC3E}">
        <p14:creationId xmlns:p14="http://schemas.microsoft.com/office/powerpoint/2010/main" val="3361412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B1AE5-36DF-F3DE-12E7-BDBFE5C181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BB2E25-91A3-C6C7-FC68-7A9EBA672D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C9F482-2D66-D477-BFD7-7F010194907D}"/>
              </a:ext>
            </a:extLst>
          </p:cNvPr>
          <p:cNvSpPr>
            <a:spLocks noGrp="1"/>
          </p:cNvSpPr>
          <p:nvPr>
            <p:ph type="dt" sz="half" idx="10"/>
          </p:nvPr>
        </p:nvSpPr>
        <p:spPr/>
        <p:txBody>
          <a:bodyPr/>
          <a:lstStyle/>
          <a:p>
            <a:fld id="{CE61B592-D324-498E-A375-F20E6550DEBD}" type="datetimeFigureOut">
              <a:rPr lang="en-US" smtClean="0"/>
              <a:t>4/1/2024</a:t>
            </a:fld>
            <a:endParaRPr lang="en-US"/>
          </a:p>
        </p:txBody>
      </p:sp>
      <p:sp>
        <p:nvSpPr>
          <p:cNvPr id="5" name="Footer Placeholder 4">
            <a:extLst>
              <a:ext uri="{FF2B5EF4-FFF2-40B4-BE49-F238E27FC236}">
                <a16:creationId xmlns:a16="http://schemas.microsoft.com/office/drawing/2014/main" id="{8362F09F-4547-B979-D3BA-8C0F015FAC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A1002E-B2C8-5815-D9C7-CF988DA513FD}"/>
              </a:ext>
            </a:extLst>
          </p:cNvPr>
          <p:cNvSpPr>
            <a:spLocks noGrp="1"/>
          </p:cNvSpPr>
          <p:nvPr>
            <p:ph type="sldNum" sz="quarter" idx="12"/>
          </p:nvPr>
        </p:nvSpPr>
        <p:spPr/>
        <p:txBody>
          <a:bodyPr/>
          <a:lstStyle/>
          <a:p>
            <a:fld id="{41E2BDCD-4751-476E-8CDE-320E039DBF8C}" type="slidenum">
              <a:rPr lang="en-US" smtClean="0"/>
              <a:t>‹#›</a:t>
            </a:fld>
            <a:endParaRPr lang="en-US"/>
          </a:p>
        </p:txBody>
      </p:sp>
    </p:spTree>
    <p:extLst>
      <p:ext uri="{BB962C8B-B14F-4D97-AF65-F5344CB8AC3E}">
        <p14:creationId xmlns:p14="http://schemas.microsoft.com/office/powerpoint/2010/main" val="1126873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DE763-B2B0-7490-1B12-874EDE406B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5B16FE-61FF-753E-B81D-B1E45B5E28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DC2C2F-648B-A619-4707-B7DF73BA26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AC2BCB8-8AD3-4E80-EF2E-A8E188AF5AB5}"/>
              </a:ext>
            </a:extLst>
          </p:cNvPr>
          <p:cNvSpPr>
            <a:spLocks noGrp="1"/>
          </p:cNvSpPr>
          <p:nvPr>
            <p:ph type="dt" sz="half" idx="10"/>
          </p:nvPr>
        </p:nvSpPr>
        <p:spPr/>
        <p:txBody>
          <a:bodyPr/>
          <a:lstStyle/>
          <a:p>
            <a:fld id="{CE61B592-D324-498E-A375-F20E6550DEBD}" type="datetimeFigureOut">
              <a:rPr lang="en-US" smtClean="0"/>
              <a:t>4/1/2024</a:t>
            </a:fld>
            <a:endParaRPr lang="en-US"/>
          </a:p>
        </p:txBody>
      </p:sp>
      <p:sp>
        <p:nvSpPr>
          <p:cNvPr id="6" name="Footer Placeholder 5">
            <a:extLst>
              <a:ext uri="{FF2B5EF4-FFF2-40B4-BE49-F238E27FC236}">
                <a16:creationId xmlns:a16="http://schemas.microsoft.com/office/drawing/2014/main" id="{08B2DF69-AC99-BD24-22CE-F8601F200C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9523D8-14D7-A553-E576-78C0B5D5A6E6}"/>
              </a:ext>
            </a:extLst>
          </p:cNvPr>
          <p:cNvSpPr>
            <a:spLocks noGrp="1"/>
          </p:cNvSpPr>
          <p:nvPr>
            <p:ph type="sldNum" sz="quarter" idx="12"/>
          </p:nvPr>
        </p:nvSpPr>
        <p:spPr/>
        <p:txBody>
          <a:bodyPr/>
          <a:lstStyle/>
          <a:p>
            <a:fld id="{41E2BDCD-4751-476E-8CDE-320E039DBF8C}" type="slidenum">
              <a:rPr lang="en-US" smtClean="0"/>
              <a:t>‹#›</a:t>
            </a:fld>
            <a:endParaRPr lang="en-US"/>
          </a:p>
        </p:txBody>
      </p:sp>
    </p:spTree>
    <p:extLst>
      <p:ext uri="{BB962C8B-B14F-4D97-AF65-F5344CB8AC3E}">
        <p14:creationId xmlns:p14="http://schemas.microsoft.com/office/powerpoint/2010/main" val="400704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BBD23-C6E4-0206-12BC-5819FD47921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E3E789-04D4-4B61-D996-8418996222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1CCD7C-1F25-76C1-4A69-995C2F6CDF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5BE08B-95C9-79A0-41B1-252E7227F1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AD4BEC-3B19-E58E-2CED-02B17F8E7C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FE58B80-A009-8EEF-FFDE-9507A2A91A15}"/>
              </a:ext>
            </a:extLst>
          </p:cNvPr>
          <p:cNvSpPr>
            <a:spLocks noGrp="1"/>
          </p:cNvSpPr>
          <p:nvPr>
            <p:ph type="dt" sz="half" idx="10"/>
          </p:nvPr>
        </p:nvSpPr>
        <p:spPr/>
        <p:txBody>
          <a:bodyPr/>
          <a:lstStyle/>
          <a:p>
            <a:fld id="{CE61B592-D324-498E-A375-F20E6550DEBD}" type="datetimeFigureOut">
              <a:rPr lang="en-US" smtClean="0"/>
              <a:t>4/1/2024</a:t>
            </a:fld>
            <a:endParaRPr lang="en-US"/>
          </a:p>
        </p:txBody>
      </p:sp>
      <p:sp>
        <p:nvSpPr>
          <p:cNvPr id="8" name="Footer Placeholder 7">
            <a:extLst>
              <a:ext uri="{FF2B5EF4-FFF2-40B4-BE49-F238E27FC236}">
                <a16:creationId xmlns:a16="http://schemas.microsoft.com/office/drawing/2014/main" id="{01509E7A-5887-1001-CC7F-B0FDFDC57F3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8CDCEE0-6994-7A8D-C552-0B57DF4C5838}"/>
              </a:ext>
            </a:extLst>
          </p:cNvPr>
          <p:cNvSpPr>
            <a:spLocks noGrp="1"/>
          </p:cNvSpPr>
          <p:nvPr>
            <p:ph type="sldNum" sz="quarter" idx="12"/>
          </p:nvPr>
        </p:nvSpPr>
        <p:spPr/>
        <p:txBody>
          <a:bodyPr/>
          <a:lstStyle/>
          <a:p>
            <a:fld id="{41E2BDCD-4751-476E-8CDE-320E039DBF8C}" type="slidenum">
              <a:rPr lang="en-US" smtClean="0"/>
              <a:t>‹#›</a:t>
            </a:fld>
            <a:endParaRPr lang="en-US"/>
          </a:p>
        </p:txBody>
      </p:sp>
    </p:spTree>
    <p:extLst>
      <p:ext uri="{BB962C8B-B14F-4D97-AF65-F5344CB8AC3E}">
        <p14:creationId xmlns:p14="http://schemas.microsoft.com/office/powerpoint/2010/main" val="2973130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6E353-6DA1-680C-BCC3-4C5FBBBDDA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0A178A-A942-4AF8-9BB3-FF2CD211C8C9}"/>
              </a:ext>
            </a:extLst>
          </p:cNvPr>
          <p:cNvSpPr>
            <a:spLocks noGrp="1"/>
          </p:cNvSpPr>
          <p:nvPr>
            <p:ph type="dt" sz="half" idx="10"/>
          </p:nvPr>
        </p:nvSpPr>
        <p:spPr/>
        <p:txBody>
          <a:bodyPr/>
          <a:lstStyle/>
          <a:p>
            <a:fld id="{CE61B592-D324-498E-A375-F20E6550DEBD}" type="datetimeFigureOut">
              <a:rPr lang="en-US" smtClean="0"/>
              <a:t>4/1/2024</a:t>
            </a:fld>
            <a:endParaRPr lang="en-US"/>
          </a:p>
        </p:txBody>
      </p:sp>
      <p:sp>
        <p:nvSpPr>
          <p:cNvPr id="4" name="Footer Placeholder 3">
            <a:extLst>
              <a:ext uri="{FF2B5EF4-FFF2-40B4-BE49-F238E27FC236}">
                <a16:creationId xmlns:a16="http://schemas.microsoft.com/office/drawing/2014/main" id="{1D42D29D-9F9E-576E-AD44-789FC319A2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500134-B5A8-02E0-6341-232042BD283C}"/>
              </a:ext>
            </a:extLst>
          </p:cNvPr>
          <p:cNvSpPr>
            <a:spLocks noGrp="1"/>
          </p:cNvSpPr>
          <p:nvPr>
            <p:ph type="sldNum" sz="quarter" idx="12"/>
          </p:nvPr>
        </p:nvSpPr>
        <p:spPr/>
        <p:txBody>
          <a:bodyPr/>
          <a:lstStyle/>
          <a:p>
            <a:fld id="{41E2BDCD-4751-476E-8CDE-320E039DBF8C}" type="slidenum">
              <a:rPr lang="en-US" smtClean="0"/>
              <a:t>‹#›</a:t>
            </a:fld>
            <a:endParaRPr lang="en-US"/>
          </a:p>
        </p:txBody>
      </p:sp>
    </p:spTree>
    <p:extLst>
      <p:ext uri="{BB962C8B-B14F-4D97-AF65-F5344CB8AC3E}">
        <p14:creationId xmlns:p14="http://schemas.microsoft.com/office/powerpoint/2010/main" val="479025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C38134-0714-858B-375E-68EA2A4D466F}"/>
              </a:ext>
            </a:extLst>
          </p:cNvPr>
          <p:cNvSpPr>
            <a:spLocks noGrp="1"/>
          </p:cNvSpPr>
          <p:nvPr>
            <p:ph type="dt" sz="half" idx="10"/>
          </p:nvPr>
        </p:nvSpPr>
        <p:spPr/>
        <p:txBody>
          <a:bodyPr/>
          <a:lstStyle/>
          <a:p>
            <a:fld id="{CE61B592-D324-498E-A375-F20E6550DEBD}" type="datetimeFigureOut">
              <a:rPr lang="en-US" smtClean="0"/>
              <a:t>4/1/2024</a:t>
            </a:fld>
            <a:endParaRPr lang="en-US"/>
          </a:p>
        </p:txBody>
      </p:sp>
      <p:sp>
        <p:nvSpPr>
          <p:cNvPr id="3" name="Footer Placeholder 2">
            <a:extLst>
              <a:ext uri="{FF2B5EF4-FFF2-40B4-BE49-F238E27FC236}">
                <a16:creationId xmlns:a16="http://schemas.microsoft.com/office/drawing/2014/main" id="{D627D2A7-7B62-2204-6386-196730329B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6B0037-9A55-5783-AFFC-492BC8F2537E}"/>
              </a:ext>
            </a:extLst>
          </p:cNvPr>
          <p:cNvSpPr>
            <a:spLocks noGrp="1"/>
          </p:cNvSpPr>
          <p:nvPr>
            <p:ph type="sldNum" sz="quarter" idx="12"/>
          </p:nvPr>
        </p:nvSpPr>
        <p:spPr/>
        <p:txBody>
          <a:bodyPr/>
          <a:lstStyle/>
          <a:p>
            <a:fld id="{41E2BDCD-4751-476E-8CDE-320E039DBF8C}" type="slidenum">
              <a:rPr lang="en-US" smtClean="0"/>
              <a:t>‹#›</a:t>
            </a:fld>
            <a:endParaRPr lang="en-US"/>
          </a:p>
        </p:txBody>
      </p:sp>
    </p:spTree>
    <p:extLst>
      <p:ext uri="{BB962C8B-B14F-4D97-AF65-F5344CB8AC3E}">
        <p14:creationId xmlns:p14="http://schemas.microsoft.com/office/powerpoint/2010/main" val="2559971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A1425-7B08-0B9B-F4D5-C6043E8E63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F8BA8C9-B9A2-CA47-1976-4EF4E43080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001E135-86CA-7C06-C0AF-6B2E64406E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2DD99E-30BB-ACED-CB94-2ED1C8602E58}"/>
              </a:ext>
            </a:extLst>
          </p:cNvPr>
          <p:cNvSpPr>
            <a:spLocks noGrp="1"/>
          </p:cNvSpPr>
          <p:nvPr>
            <p:ph type="dt" sz="half" idx="10"/>
          </p:nvPr>
        </p:nvSpPr>
        <p:spPr/>
        <p:txBody>
          <a:bodyPr/>
          <a:lstStyle/>
          <a:p>
            <a:fld id="{CE61B592-D324-498E-A375-F20E6550DEBD}" type="datetimeFigureOut">
              <a:rPr lang="en-US" smtClean="0"/>
              <a:t>4/1/2024</a:t>
            </a:fld>
            <a:endParaRPr lang="en-US"/>
          </a:p>
        </p:txBody>
      </p:sp>
      <p:sp>
        <p:nvSpPr>
          <p:cNvPr id="6" name="Footer Placeholder 5">
            <a:extLst>
              <a:ext uri="{FF2B5EF4-FFF2-40B4-BE49-F238E27FC236}">
                <a16:creationId xmlns:a16="http://schemas.microsoft.com/office/drawing/2014/main" id="{D9E83780-699F-44FB-5040-8BAC4B1CDF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18D8D7-78BF-0A7B-F239-D58C93FC39A2}"/>
              </a:ext>
            </a:extLst>
          </p:cNvPr>
          <p:cNvSpPr>
            <a:spLocks noGrp="1"/>
          </p:cNvSpPr>
          <p:nvPr>
            <p:ph type="sldNum" sz="quarter" idx="12"/>
          </p:nvPr>
        </p:nvSpPr>
        <p:spPr/>
        <p:txBody>
          <a:bodyPr/>
          <a:lstStyle/>
          <a:p>
            <a:fld id="{41E2BDCD-4751-476E-8CDE-320E039DBF8C}" type="slidenum">
              <a:rPr lang="en-US" smtClean="0"/>
              <a:t>‹#›</a:t>
            </a:fld>
            <a:endParaRPr lang="en-US"/>
          </a:p>
        </p:txBody>
      </p:sp>
    </p:spTree>
    <p:extLst>
      <p:ext uri="{BB962C8B-B14F-4D97-AF65-F5344CB8AC3E}">
        <p14:creationId xmlns:p14="http://schemas.microsoft.com/office/powerpoint/2010/main" val="2694960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91291-FECE-E566-6F0C-80F7CB3B5C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EB2514-FB31-9051-BFD5-1CA9A0F7FB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5413E8-8A1F-3248-D914-EB160E0487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D3F3BE-EA11-5980-F3F3-2BB668132CD3}"/>
              </a:ext>
            </a:extLst>
          </p:cNvPr>
          <p:cNvSpPr>
            <a:spLocks noGrp="1"/>
          </p:cNvSpPr>
          <p:nvPr>
            <p:ph type="dt" sz="half" idx="10"/>
          </p:nvPr>
        </p:nvSpPr>
        <p:spPr/>
        <p:txBody>
          <a:bodyPr/>
          <a:lstStyle/>
          <a:p>
            <a:fld id="{CE61B592-D324-498E-A375-F20E6550DEBD}" type="datetimeFigureOut">
              <a:rPr lang="en-US" smtClean="0"/>
              <a:t>4/1/2024</a:t>
            </a:fld>
            <a:endParaRPr lang="en-US"/>
          </a:p>
        </p:txBody>
      </p:sp>
      <p:sp>
        <p:nvSpPr>
          <p:cNvPr id="6" name="Footer Placeholder 5">
            <a:extLst>
              <a:ext uri="{FF2B5EF4-FFF2-40B4-BE49-F238E27FC236}">
                <a16:creationId xmlns:a16="http://schemas.microsoft.com/office/drawing/2014/main" id="{5CF5328C-AEA8-BC2C-B38E-7D2EE9E79B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CAEF3F-197C-E0BC-0660-0F35CD5D5ECF}"/>
              </a:ext>
            </a:extLst>
          </p:cNvPr>
          <p:cNvSpPr>
            <a:spLocks noGrp="1"/>
          </p:cNvSpPr>
          <p:nvPr>
            <p:ph type="sldNum" sz="quarter" idx="12"/>
          </p:nvPr>
        </p:nvSpPr>
        <p:spPr/>
        <p:txBody>
          <a:bodyPr/>
          <a:lstStyle/>
          <a:p>
            <a:fld id="{41E2BDCD-4751-476E-8CDE-320E039DBF8C}" type="slidenum">
              <a:rPr lang="en-US" smtClean="0"/>
              <a:t>‹#›</a:t>
            </a:fld>
            <a:endParaRPr lang="en-US"/>
          </a:p>
        </p:txBody>
      </p:sp>
    </p:spTree>
    <p:extLst>
      <p:ext uri="{BB962C8B-B14F-4D97-AF65-F5344CB8AC3E}">
        <p14:creationId xmlns:p14="http://schemas.microsoft.com/office/powerpoint/2010/main" val="3275338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690E-AF77-ECF4-C8DA-5149520DAD0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76757-72DF-04EA-A432-0747E144D5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755790-7A37-8064-8558-81A9B4B3A947}"/>
              </a:ext>
            </a:extLst>
          </p:cNvPr>
          <p:cNvSpPr>
            <a:spLocks noGrp="1"/>
          </p:cNvSpPr>
          <p:nvPr>
            <p:ph type="dt" sz="half" idx="10"/>
          </p:nvPr>
        </p:nvSpPr>
        <p:spPr/>
        <p:txBody>
          <a:bodyPr/>
          <a:lstStyle/>
          <a:p>
            <a:fld id="{CE61B592-D324-498E-A375-F20E6550DEBD}" type="datetimeFigureOut">
              <a:rPr lang="en-US" smtClean="0"/>
              <a:t>4/1/2024</a:t>
            </a:fld>
            <a:endParaRPr lang="en-US"/>
          </a:p>
        </p:txBody>
      </p:sp>
      <p:sp>
        <p:nvSpPr>
          <p:cNvPr id="5" name="Footer Placeholder 4">
            <a:extLst>
              <a:ext uri="{FF2B5EF4-FFF2-40B4-BE49-F238E27FC236}">
                <a16:creationId xmlns:a16="http://schemas.microsoft.com/office/drawing/2014/main" id="{048BFF16-7D16-3A84-6736-F0577A56F6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E6AAAC-76E3-D893-73D8-F9686EF6F384}"/>
              </a:ext>
            </a:extLst>
          </p:cNvPr>
          <p:cNvSpPr>
            <a:spLocks noGrp="1"/>
          </p:cNvSpPr>
          <p:nvPr>
            <p:ph type="sldNum" sz="quarter" idx="12"/>
          </p:nvPr>
        </p:nvSpPr>
        <p:spPr/>
        <p:txBody>
          <a:bodyPr/>
          <a:lstStyle/>
          <a:p>
            <a:fld id="{41E2BDCD-4751-476E-8CDE-320E039DBF8C}" type="slidenum">
              <a:rPr lang="en-US" smtClean="0"/>
              <a:t>‹#›</a:t>
            </a:fld>
            <a:endParaRPr lang="en-US"/>
          </a:p>
        </p:txBody>
      </p:sp>
    </p:spTree>
    <p:extLst>
      <p:ext uri="{BB962C8B-B14F-4D97-AF65-F5344CB8AC3E}">
        <p14:creationId xmlns:p14="http://schemas.microsoft.com/office/powerpoint/2010/main" val="3375468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E871EB-250A-37CE-86D1-56390F4826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C308CD-EA8E-8C3F-9EDA-A865CF81AF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B7F197-DDB1-6F2F-BD43-9FCCC8C8B452}"/>
              </a:ext>
            </a:extLst>
          </p:cNvPr>
          <p:cNvSpPr>
            <a:spLocks noGrp="1"/>
          </p:cNvSpPr>
          <p:nvPr>
            <p:ph type="dt" sz="half" idx="10"/>
          </p:nvPr>
        </p:nvSpPr>
        <p:spPr/>
        <p:txBody>
          <a:bodyPr/>
          <a:lstStyle/>
          <a:p>
            <a:fld id="{CE61B592-D324-498E-A375-F20E6550DEBD}" type="datetimeFigureOut">
              <a:rPr lang="en-US" smtClean="0"/>
              <a:t>4/1/2024</a:t>
            </a:fld>
            <a:endParaRPr lang="en-US"/>
          </a:p>
        </p:txBody>
      </p:sp>
      <p:sp>
        <p:nvSpPr>
          <p:cNvPr id="5" name="Footer Placeholder 4">
            <a:extLst>
              <a:ext uri="{FF2B5EF4-FFF2-40B4-BE49-F238E27FC236}">
                <a16:creationId xmlns:a16="http://schemas.microsoft.com/office/drawing/2014/main" id="{FA6BC2FD-DEDA-281E-2F67-231B4B4783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3ABD5D-E65D-F815-CD78-675B11788A51}"/>
              </a:ext>
            </a:extLst>
          </p:cNvPr>
          <p:cNvSpPr>
            <a:spLocks noGrp="1"/>
          </p:cNvSpPr>
          <p:nvPr>
            <p:ph type="sldNum" sz="quarter" idx="12"/>
          </p:nvPr>
        </p:nvSpPr>
        <p:spPr/>
        <p:txBody>
          <a:bodyPr/>
          <a:lstStyle/>
          <a:p>
            <a:fld id="{41E2BDCD-4751-476E-8CDE-320E039DBF8C}" type="slidenum">
              <a:rPr lang="en-US" smtClean="0"/>
              <a:t>‹#›</a:t>
            </a:fld>
            <a:endParaRPr lang="en-US"/>
          </a:p>
        </p:txBody>
      </p:sp>
    </p:spTree>
    <p:extLst>
      <p:ext uri="{BB962C8B-B14F-4D97-AF65-F5344CB8AC3E}">
        <p14:creationId xmlns:p14="http://schemas.microsoft.com/office/powerpoint/2010/main" val="2382501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5C6311-AFAB-C6EC-F269-CF6C2E0BCF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753E08-91C2-281C-DB3C-B1CA8924E3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3836E1-205C-6A5D-0A19-E9FB128BDF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61B592-D324-498E-A375-F20E6550DEBD}" type="datetimeFigureOut">
              <a:rPr lang="en-US" smtClean="0"/>
              <a:t>4/1/2024</a:t>
            </a:fld>
            <a:endParaRPr lang="en-US"/>
          </a:p>
        </p:txBody>
      </p:sp>
      <p:sp>
        <p:nvSpPr>
          <p:cNvPr id="5" name="Footer Placeholder 4">
            <a:extLst>
              <a:ext uri="{FF2B5EF4-FFF2-40B4-BE49-F238E27FC236}">
                <a16:creationId xmlns:a16="http://schemas.microsoft.com/office/drawing/2014/main" id="{B3C6EDC2-E46E-53C0-566B-39BD95B6FD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F688924-B7FD-1C34-2303-E5601918BB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E2BDCD-4751-476E-8CDE-320E039DBF8C}" type="slidenum">
              <a:rPr lang="en-US" smtClean="0"/>
              <a:t>‹#›</a:t>
            </a:fld>
            <a:endParaRPr lang="en-US"/>
          </a:p>
        </p:txBody>
      </p:sp>
    </p:spTree>
    <p:extLst>
      <p:ext uri="{BB962C8B-B14F-4D97-AF65-F5344CB8AC3E}">
        <p14:creationId xmlns:p14="http://schemas.microsoft.com/office/powerpoint/2010/main" val="3074623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3.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chart" Target="../charts/chart7.xml"/></Relationships>
</file>

<file path=ppt/slides/_rels/slide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chart" Target="../charts/chart10.xml"/></Relationships>
</file>

<file path=ppt/slides/_rels/slide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chart" Target="../charts/chart12.xml"/></Relationships>
</file>

<file path=ppt/slides/_rels/slide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chart" Target="../charts/chart15.xml"/></Relationships>
</file>

<file path=ppt/slides/_rels/slide1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chart" Target="../charts/chart17.xml"/></Relationships>
</file>

<file path=ppt/slides/_rels/slide1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chart" Target="../charts/chart19.xml"/></Relationships>
</file>

<file path=ppt/slides/_rels/slide13.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C0360DB-253B-4E5B-A95D-312227D3C6EC}"/>
              </a:ext>
            </a:extLst>
          </p:cNvPr>
          <p:cNvGraphicFramePr>
            <a:graphicFrameLocks/>
          </p:cNvGraphicFramePr>
          <p:nvPr>
            <p:extLst>
              <p:ext uri="{D42A27DB-BD31-4B8C-83A1-F6EECF244321}">
                <p14:modId xmlns:p14="http://schemas.microsoft.com/office/powerpoint/2010/main" val="2269551364"/>
              </p:ext>
            </p:extLst>
          </p:nvPr>
        </p:nvGraphicFramePr>
        <p:xfrm>
          <a:off x="6062106" y="1214675"/>
          <a:ext cx="5911692" cy="4428649"/>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descr="A graph with a line and a line graph&#10;&#10;Description automatically generated with medium confidence">
            <a:extLst>
              <a:ext uri="{FF2B5EF4-FFF2-40B4-BE49-F238E27FC236}">
                <a16:creationId xmlns:a16="http://schemas.microsoft.com/office/drawing/2014/main" id="{92FFA52B-B01D-2F54-A05C-74C62EE352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202" y="1385433"/>
            <a:ext cx="5843904" cy="4087131"/>
          </a:xfrm>
          <a:prstGeom prst="rect">
            <a:avLst/>
          </a:prstGeom>
        </p:spPr>
      </p:pic>
    </p:spTree>
    <p:extLst>
      <p:ext uri="{BB962C8B-B14F-4D97-AF65-F5344CB8AC3E}">
        <p14:creationId xmlns:p14="http://schemas.microsoft.com/office/powerpoint/2010/main" val="1062450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009BADB1-63F7-40E2-999B-9ECEEAE0B616}"/>
              </a:ext>
            </a:extLst>
          </p:cNvPr>
          <p:cNvGraphicFramePr>
            <a:graphicFrameLocks/>
          </p:cNvGraphicFramePr>
          <p:nvPr>
            <p:extLst>
              <p:ext uri="{D42A27DB-BD31-4B8C-83A1-F6EECF244321}">
                <p14:modId xmlns:p14="http://schemas.microsoft.com/office/powerpoint/2010/main" val="209779724"/>
              </p:ext>
            </p:extLst>
          </p:nvPr>
        </p:nvGraphicFramePr>
        <p:xfrm>
          <a:off x="444500" y="581297"/>
          <a:ext cx="11303000" cy="56954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67724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6BBAF29E-80BC-4D2F-8386-9039774A64D2}"/>
              </a:ext>
            </a:extLst>
          </p:cNvPr>
          <p:cNvGraphicFramePr>
            <a:graphicFrameLocks/>
          </p:cNvGraphicFramePr>
          <p:nvPr>
            <p:extLst>
              <p:ext uri="{D42A27DB-BD31-4B8C-83A1-F6EECF244321}">
                <p14:modId xmlns:p14="http://schemas.microsoft.com/office/powerpoint/2010/main" val="4128792428"/>
              </p:ext>
            </p:extLst>
          </p:nvPr>
        </p:nvGraphicFramePr>
        <p:xfrm>
          <a:off x="7963786" y="228601"/>
          <a:ext cx="3790636" cy="3484407"/>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descr="A graph with a line and a line&#10;&#10;Description automatically generated">
            <a:extLst>
              <a:ext uri="{FF2B5EF4-FFF2-40B4-BE49-F238E27FC236}">
                <a16:creationId xmlns:a16="http://schemas.microsoft.com/office/drawing/2014/main" id="{98D80803-720D-C141-80FF-39BDEBE70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578" y="228601"/>
            <a:ext cx="4995659" cy="3484407"/>
          </a:xfrm>
          <a:prstGeom prst="rect">
            <a:avLst/>
          </a:prstGeom>
        </p:spPr>
      </p:pic>
      <p:graphicFrame>
        <p:nvGraphicFramePr>
          <p:cNvPr id="6" name="Chart 5">
            <a:extLst>
              <a:ext uri="{FF2B5EF4-FFF2-40B4-BE49-F238E27FC236}">
                <a16:creationId xmlns:a16="http://schemas.microsoft.com/office/drawing/2014/main" id="{9D7DE487-ED31-4DB7-8D46-5B0DCF21233A}"/>
              </a:ext>
            </a:extLst>
          </p:cNvPr>
          <p:cNvGraphicFramePr>
            <a:graphicFrameLocks/>
          </p:cNvGraphicFramePr>
          <p:nvPr>
            <p:extLst>
              <p:ext uri="{D42A27DB-BD31-4B8C-83A1-F6EECF244321}">
                <p14:modId xmlns:p14="http://schemas.microsoft.com/office/powerpoint/2010/main" val="59823448"/>
              </p:ext>
            </p:extLst>
          </p:nvPr>
        </p:nvGraphicFramePr>
        <p:xfrm>
          <a:off x="437578" y="3638577"/>
          <a:ext cx="11316844" cy="310280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34102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6955D-C783-C38A-D2B3-124191C5838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2CF4B02-AA3B-28F4-A716-4EE0A492E62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69744" y="1390976"/>
            <a:ext cx="5843904" cy="4076047"/>
          </a:xfrm>
          <a:prstGeom prst="rect">
            <a:avLst/>
          </a:prstGeom>
        </p:spPr>
      </p:pic>
      <p:graphicFrame>
        <p:nvGraphicFramePr>
          <p:cNvPr id="2" name="Chart 1">
            <a:extLst>
              <a:ext uri="{FF2B5EF4-FFF2-40B4-BE49-F238E27FC236}">
                <a16:creationId xmlns:a16="http://schemas.microsoft.com/office/drawing/2014/main" id="{776CFACC-1119-42EB-BE9A-DEA2D6F23289}"/>
              </a:ext>
            </a:extLst>
          </p:cNvPr>
          <p:cNvGraphicFramePr>
            <a:graphicFrameLocks/>
          </p:cNvGraphicFramePr>
          <p:nvPr>
            <p:extLst>
              <p:ext uri="{D42A27DB-BD31-4B8C-83A1-F6EECF244321}">
                <p14:modId xmlns:p14="http://schemas.microsoft.com/office/powerpoint/2010/main" val="221088127"/>
              </p:ext>
            </p:extLst>
          </p:nvPr>
        </p:nvGraphicFramePr>
        <p:xfrm>
          <a:off x="7637134" y="1390978"/>
          <a:ext cx="3685122" cy="40760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82987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BF036-0C80-58CD-63D3-5D720C4C95E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CA74D9B-6B3A-368E-7DFE-228F09E3B54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7578" y="228601"/>
            <a:ext cx="4995658" cy="3484407"/>
          </a:xfrm>
          <a:prstGeom prst="rect">
            <a:avLst/>
          </a:prstGeom>
        </p:spPr>
      </p:pic>
      <p:graphicFrame>
        <p:nvGraphicFramePr>
          <p:cNvPr id="2" name="Chart 1">
            <a:extLst>
              <a:ext uri="{FF2B5EF4-FFF2-40B4-BE49-F238E27FC236}">
                <a16:creationId xmlns:a16="http://schemas.microsoft.com/office/drawing/2014/main" id="{7E442241-AA93-444E-877F-83C29B52CDB9}"/>
              </a:ext>
            </a:extLst>
          </p:cNvPr>
          <p:cNvGraphicFramePr>
            <a:graphicFrameLocks/>
          </p:cNvGraphicFramePr>
          <p:nvPr>
            <p:extLst>
              <p:ext uri="{D42A27DB-BD31-4B8C-83A1-F6EECF244321}">
                <p14:modId xmlns:p14="http://schemas.microsoft.com/office/powerpoint/2010/main" val="15710350"/>
              </p:ext>
            </p:extLst>
          </p:nvPr>
        </p:nvGraphicFramePr>
        <p:xfrm>
          <a:off x="7889358" y="228601"/>
          <a:ext cx="3865065" cy="34844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918E5CC1-5294-4360-B3F7-41C50BE58D7D}"/>
              </a:ext>
            </a:extLst>
          </p:cNvPr>
          <p:cNvGraphicFramePr>
            <a:graphicFrameLocks/>
          </p:cNvGraphicFramePr>
          <p:nvPr>
            <p:extLst>
              <p:ext uri="{D42A27DB-BD31-4B8C-83A1-F6EECF244321}">
                <p14:modId xmlns:p14="http://schemas.microsoft.com/office/powerpoint/2010/main" val="12788643"/>
              </p:ext>
            </p:extLst>
          </p:nvPr>
        </p:nvGraphicFramePr>
        <p:xfrm>
          <a:off x="437577" y="3638577"/>
          <a:ext cx="11316845" cy="310280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47161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E2924-76FE-C3CA-6F9E-299528F5B2A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F2AAA75-86FC-1BA8-0182-6D7A9DEF3AA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69744" y="1390976"/>
            <a:ext cx="5843904" cy="4076047"/>
          </a:xfrm>
          <a:prstGeom prst="rect">
            <a:avLst/>
          </a:prstGeom>
        </p:spPr>
      </p:pic>
      <p:graphicFrame>
        <p:nvGraphicFramePr>
          <p:cNvPr id="3" name="Chart 2">
            <a:extLst>
              <a:ext uri="{FF2B5EF4-FFF2-40B4-BE49-F238E27FC236}">
                <a16:creationId xmlns:a16="http://schemas.microsoft.com/office/drawing/2014/main" id="{6DDB26F3-DAE1-46BD-9FBF-AB4067B79491}"/>
              </a:ext>
            </a:extLst>
          </p:cNvPr>
          <p:cNvGraphicFramePr>
            <a:graphicFrameLocks/>
          </p:cNvGraphicFramePr>
          <p:nvPr>
            <p:extLst>
              <p:ext uri="{D42A27DB-BD31-4B8C-83A1-F6EECF244321}">
                <p14:modId xmlns:p14="http://schemas.microsoft.com/office/powerpoint/2010/main" val="2306110094"/>
              </p:ext>
            </p:extLst>
          </p:nvPr>
        </p:nvGraphicFramePr>
        <p:xfrm>
          <a:off x="7761766" y="1390976"/>
          <a:ext cx="3560489" cy="40760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63884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44427-59BE-A1C8-F51C-C1A9CBD66D5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763D94D-1B83-AC2B-5E4E-3444C905729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7578" y="228601"/>
            <a:ext cx="4995658" cy="3484406"/>
          </a:xfrm>
          <a:prstGeom prst="rect">
            <a:avLst/>
          </a:prstGeom>
        </p:spPr>
      </p:pic>
      <p:graphicFrame>
        <p:nvGraphicFramePr>
          <p:cNvPr id="3" name="Chart 2">
            <a:extLst>
              <a:ext uri="{FF2B5EF4-FFF2-40B4-BE49-F238E27FC236}">
                <a16:creationId xmlns:a16="http://schemas.microsoft.com/office/drawing/2014/main" id="{83C7B221-1D33-400E-86B8-7E746CB517B3}"/>
              </a:ext>
            </a:extLst>
          </p:cNvPr>
          <p:cNvGraphicFramePr>
            <a:graphicFrameLocks/>
          </p:cNvGraphicFramePr>
          <p:nvPr>
            <p:extLst>
              <p:ext uri="{D42A27DB-BD31-4B8C-83A1-F6EECF244321}">
                <p14:modId xmlns:p14="http://schemas.microsoft.com/office/powerpoint/2010/main" val="2016068530"/>
              </p:ext>
            </p:extLst>
          </p:nvPr>
        </p:nvGraphicFramePr>
        <p:xfrm>
          <a:off x="8080744" y="228601"/>
          <a:ext cx="3673678" cy="34099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D0D67F71-6865-44BE-A9BD-85A4D97AF0E6}"/>
              </a:ext>
            </a:extLst>
          </p:cNvPr>
          <p:cNvGraphicFramePr>
            <a:graphicFrameLocks/>
          </p:cNvGraphicFramePr>
          <p:nvPr>
            <p:extLst>
              <p:ext uri="{D42A27DB-BD31-4B8C-83A1-F6EECF244321}">
                <p14:modId xmlns:p14="http://schemas.microsoft.com/office/powerpoint/2010/main" val="1193956744"/>
              </p:ext>
            </p:extLst>
          </p:nvPr>
        </p:nvGraphicFramePr>
        <p:xfrm>
          <a:off x="437577" y="3638578"/>
          <a:ext cx="11316845" cy="310280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93012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CCF9B-9248-2195-44C4-215685B5569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A88E2F9-A69E-8DA5-6DF9-61CE28E5B27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7578" y="228601"/>
            <a:ext cx="4995657" cy="3484406"/>
          </a:xfrm>
          <a:prstGeom prst="rect">
            <a:avLst/>
          </a:prstGeom>
        </p:spPr>
      </p:pic>
      <p:graphicFrame>
        <p:nvGraphicFramePr>
          <p:cNvPr id="2" name="Chart 1">
            <a:extLst>
              <a:ext uri="{FF2B5EF4-FFF2-40B4-BE49-F238E27FC236}">
                <a16:creationId xmlns:a16="http://schemas.microsoft.com/office/drawing/2014/main" id="{AA6F70B6-BDD7-464D-A1AD-6915AEC3D371}"/>
              </a:ext>
            </a:extLst>
          </p:cNvPr>
          <p:cNvGraphicFramePr>
            <a:graphicFrameLocks/>
          </p:cNvGraphicFramePr>
          <p:nvPr>
            <p:extLst>
              <p:ext uri="{D42A27DB-BD31-4B8C-83A1-F6EECF244321}">
                <p14:modId xmlns:p14="http://schemas.microsoft.com/office/powerpoint/2010/main" val="507271421"/>
              </p:ext>
            </p:extLst>
          </p:nvPr>
        </p:nvGraphicFramePr>
        <p:xfrm>
          <a:off x="8080744" y="228600"/>
          <a:ext cx="3673678" cy="34099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DCF1D0A6-4577-4C0D-B546-68BD1DE813DE}"/>
              </a:ext>
            </a:extLst>
          </p:cNvPr>
          <p:cNvGraphicFramePr>
            <a:graphicFrameLocks/>
          </p:cNvGraphicFramePr>
          <p:nvPr>
            <p:extLst>
              <p:ext uri="{D42A27DB-BD31-4B8C-83A1-F6EECF244321}">
                <p14:modId xmlns:p14="http://schemas.microsoft.com/office/powerpoint/2010/main" val="513886941"/>
              </p:ext>
            </p:extLst>
          </p:nvPr>
        </p:nvGraphicFramePr>
        <p:xfrm>
          <a:off x="437578" y="3639684"/>
          <a:ext cx="11316845" cy="31017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25426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67CFD-988F-EC95-3C6E-45BD25AF2E2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320096C-9283-0A2C-B3B7-DC1D6B288E4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69744" y="1390976"/>
            <a:ext cx="5843904" cy="4076047"/>
          </a:xfrm>
          <a:prstGeom prst="rect">
            <a:avLst/>
          </a:prstGeom>
        </p:spPr>
      </p:pic>
      <p:graphicFrame>
        <p:nvGraphicFramePr>
          <p:cNvPr id="2" name="Chart 1">
            <a:extLst>
              <a:ext uri="{FF2B5EF4-FFF2-40B4-BE49-F238E27FC236}">
                <a16:creationId xmlns:a16="http://schemas.microsoft.com/office/drawing/2014/main" id="{9F777261-1A91-4BF3-82AA-1C3A93389778}"/>
              </a:ext>
            </a:extLst>
          </p:cNvPr>
          <p:cNvGraphicFramePr>
            <a:graphicFrameLocks/>
          </p:cNvGraphicFramePr>
          <p:nvPr>
            <p:extLst>
              <p:ext uri="{D42A27DB-BD31-4B8C-83A1-F6EECF244321}">
                <p14:modId xmlns:p14="http://schemas.microsoft.com/office/powerpoint/2010/main" val="2909121899"/>
              </p:ext>
            </p:extLst>
          </p:nvPr>
        </p:nvGraphicFramePr>
        <p:xfrm>
          <a:off x="7634176" y="1390976"/>
          <a:ext cx="3688079" cy="40760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15144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4BE22-1CD0-73C2-3081-1334A172836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4B798DA-BAD9-AC0F-B7FF-D4A59BD602D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7578" y="228601"/>
            <a:ext cx="4995657" cy="3484405"/>
          </a:xfrm>
          <a:prstGeom prst="rect">
            <a:avLst/>
          </a:prstGeom>
        </p:spPr>
      </p:pic>
      <p:graphicFrame>
        <p:nvGraphicFramePr>
          <p:cNvPr id="3" name="Chart 2">
            <a:extLst>
              <a:ext uri="{FF2B5EF4-FFF2-40B4-BE49-F238E27FC236}">
                <a16:creationId xmlns:a16="http://schemas.microsoft.com/office/drawing/2014/main" id="{6A0D0715-AB9A-4146-95B8-BBB13BEC2183}"/>
              </a:ext>
            </a:extLst>
          </p:cNvPr>
          <p:cNvGraphicFramePr>
            <a:graphicFrameLocks/>
          </p:cNvGraphicFramePr>
          <p:nvPr>
            <p:extLst>
              <p:ext uri="{D42A27DB-BD31-4B8C-83A1-F6EECF244321}">
                <p14:modId xmlns:p14="http://schemas.microsoft.com/office/powerpoint/2010/main" val="1937153878"/>
              </p:ext>
            </p:extLst>
          </p:nvPr>
        </p:nvGraphicFramePr>
        <p:xfrm>
          <a:off x="8080744" y="214312"/>
          <a:ext cx="3673679" cy="34099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CB303DE7-C642-4CC4-9F77-3D9156B0F125}"/>
              </a:ext>
            </a:extLst>
          </p:cNvPr>
          <p:cNvGraphicFramePr>
            <a:graphicFrameLocks/>
          </p:cNvGraphicFramePr>
          <p:nvPr>
            <p:extLst>
              <p:ext uri="{D42A27DB-BD31-4B8C-83A1-F6EECF244321}">
                <p14:modId xmlns:p14="http://schemas.microsoft.com/office/powerpoint/2010/main" val="2636936120"/>
              </p:ext>
            </p:extLst>
          </p:nvPr>
        </p:nvGraphicFramePr>
        <p:xfrm>
          <a:off x="437577" y="3624288"/>
          <a:ext cx="11320272" cy="309981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32400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697AC-EB24-286B-D780-F93EB8D6284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A3A4E97-AA50-BBA7-C1C3-7A82AB72B75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7579" y="228601"/>
            <a:ext cx="4995655" cy="3484405"/>
          </a:xfrm>
          <a:prstGeom prst="rect">
            <a:avLst/>
          </a:prstGeom>
        </p:spPr>
      </p:pic>
      <p:graphicFrame>
        <p:nvGraphicFramePr>
          <p:cNvPr id="2" name="Chart 1">
            <a:extLst>
              <a:ext uri="{FF2B5EF4-FFF2-40B4-BE49-F238E27FC236}">
                <a16:creationId xmlns:a16="http://schemas.microsoft.com/office/drawing/2014/main" id="{791A8CA3-55B6-476C-BACA-A6191F23BC73}"/>
              </a:ext>
            </a:extLst>
          </p:cNvPr>
          <p:cNvGraphicFramePr>
            <a:graphicFrameLocks/>
          </p:cNvGraphicFramePr>
          <p:nvPr>
            <p:extLst>
              <p:ext uri="{D42A27DB-BD31-4B8C-83A1-F6EECF244321}">
                <p14:modId xmlns:p14="http://schemas.microsoft.com/office/powerpoint/2010/main" val="396069115"/>
              </p:ext>
            </p:extLst>
          </p:nvPr>
        </p:nvGraphicFramePr>
        <p:xfrm>
          <a:off x="8155172" y="214312"/>
          <a:ext cx="3599249" cy="34099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C226441D-BBF0-4CDF-9DCB-7209E4D61DA5}"/>
              </a:ext>
            </a:extLst>
          </p:cNvPr>
          <p:cNvGraphicFramePr>
            <a:graphicFrameLocks/>
          </p:cNvGraphicFramePr>
          <p:nvPr>
            <p:extLst>
              <p:ext uri="{D42A27DB-BD31-4B8C-83A1-F6EECF244321}">
                <p14:modId xmlns:p14="http://schemas.microsoft.com/office/powerpoint/2010/main" val="3183937694"/>
              </p:ext>
            </p:extLst>
          </p:nvPr>
        </p:nvGraphicFramePr>
        <p:xfrm>
          <a:off x="435864" y="3624288"/>
          <a:ext cx="11320272" cy="309981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06368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9AA10-BE79-6EA4-25EF-7D670D384D3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F554D42-B320-02E1-1840-147A2C19278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7579" y="228601"/>
            <a:ext cx="4995655" cy="3484404"/>
          </a:xfrm>
          <a:prstGeom prst="rect">
            <a:avLst/>
          </a:prstGeom>
        </p:spPr>
      </p:pic>
      <p:graphicFrame>
        <p:nvGraphicFramePr>
          <p:cNvPr id="3" name="Chart 2">
            <a:extLst>
              <a:ext uri="{FF2B5EF4-FFF2-40B4-BE49-F238E27FC236}">
                <a16:creationId xmlns:a16="http://schemas.microsoft.com/office/drawing/2014/main" id="{F7B00ACF-3AA7-40CB-96CA-CE7413B73580}"/>
              </a:ext>
            </a:extLst>
          </p:cNvPr>
          <p:cNvGraphicFramePr>
            <a:graphicFrameLocks/>
          </p:cNvGraphicFramePr>
          <p:nvPr>
            <p:extLst>
              <p:ext uri="{D42A27DB-BD31-4B8C-83A1-F6EECF244321}">
                <p14:modId xmlns:p14="http://schemas.microsoft.com/office/powerpoint/2010/main" val="4144806252"/>
              </p:ext>
            </p:extLst>
          </p:nvPr>
        </p:nvGraphicFramePr>
        <p:xfrm>
          <a:off x="7953153" y="214312"/>
          <a:ext cx="3802126" cy="34099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53B08F33-BD55-48B4-951E-1AF6B1284756}"/>
              </a:ext>
            </a:extLst>
          </p:cNvPr>
          <p:cNvGraphicFramePr>
            <a:graphicFrameLocks/>
          </p:cNvGraphicFramePr>
          <p:nvPr>
            <p:extLst>
              <p:ext uri="{D42A27DB-BD31-4B8C-83A1-F6EECF244321}">
                <p14:modId xmlns:p14="http://schemas.microsoft.com/office/powerpoint/2010/main" val="4100555182"/>
              </p:ext>
            </p:extLst>
          </p:nvPr>
        </p:nvGraphicFramePr>
        <p:xfrm>
          <a:off x="435864" y="3624288"/>
          <a:ext cx="11320272" cy="309981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86851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8C0D0DDD-9BAE-416C-91FB-13A81E118546}"/>
              </a:ext>
            </a:extLst>
          </p:cNvPr>
          <p:cNvGraphicFramePr>
            <a:graphicFrameLocks/>
          </p:cNvGraphicFramePr>
          <p:nvPr>
            <p:extLst>
              <p:ext uri="{D42A27DB-BD31-4B8C-83A1-F6EECF244321}">
                <p14:modId xmlns:p14="http://schemas.microsoft.com/office/powerpoint/2010/main" val="4082986421"/>
              </p:ext>
            </p:extLst>
          </p:nvPr>
        </p:nvGraphicFramePr>
        <p:xfrm>
          <a:off x="711356" y="432584"/>
          <a:ext cx="10769287" cy="59928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31879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8F8E1CD-4BD7-4BFB-B46D-0D4C203C39E9}"/>
              </a:ext>
            </a:extLst>
          </p:cNvPr>
          <p:cNvGraphicFramePr>
            <a:graphicFrameLocks/>
          </p:cNvGraphicFramePr>
          <p:nvPr>
            <p:extLst>
              <p:ext uri="{D42A27DB-BD31-4B8C-83A1-F6EECF244321}">
                <p14:modId xmlns:p14="http://schemas.microsoft.com/office/powerpoint/2010/main" val="3891075710"/>
              </p:ext>
            </p:extLst>
          </p:nvPr>
        </p:nvGraphicFramePr>
        <p:xfrm>
          <a:off x="710184" y="434340"/>
          <a:ext cx="10771632" cy="59893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92752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207074-721D-0D61-A3EE-A09D1923F50B}"/>
              </a:ext>
            </a:extLst>
          </p:cNvPr>
          <p:cNvSpPr txBox="1"/>
          <p:nvPr/>
        </p:nvSpPr>
        <p:spPr>
          <a:xfrm>
            <a:off x="492642" y="225302"/>
            <a:ext cx="11206716" cy="6407395"/>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1200" b="1" i="1" kern="100" dirty="0">
                <a:effectLst/>
                <a:latin typeface="Calibri" panose="020F0502020204030204" pitchFamily="34" charset="0"/>
                <a:ea typeface="Calibri" panose="020F0502020204030204" pitchFamily="34" charset="0"/>
                <a:cs typeface="Times New Roman" panose="02020603050405020304" pitchFamily="18" charset="0"/>
              </a:rPr>
              <a:t>What are the two most important factors driving agriculture's economic health today, and in 12 months?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Declining prices for many commodities, and the mixed impact of higher cattle and hog prices.</a:t>
            </a: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Higher cost of production, including input costs, interest rates and land rental rates.</a:t>
            </a: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Concerns regarding exports and global economic growth, as well as regulatory and policy uncertainty.</a:t>
            </a:r>
          </a:p>
          <a:p>
            <a:pPr marL="342900" marR="0" lvl="0" indent="-342900">
              <a:lnSpc>
                <a:spcPct val="107000"/>
              </a:lnSpc>
              <a:spcBef>
                <a:spcPts val="0"/>
              </a:spcBef>
              <a:spcAft>
                <a:spcPts val="0"/>
              </a:spcAft>
              <a:buFont typeface="Symbol" panose="05050102010706020507" pitchFamily="18" charset="2"/>
              <a:buChar char=""/>
            </a:pPr>
            <a:r>
              <a:rPr lang="en-US" sz="1200" b="1" i="1" kern="100" dirty="0">
                <a:effectLst/>
                <a:latin typeface="Calibri" panose="020F0502020204030204" pitchFamily="34" charset="0"/>
                <a:ea typeface="Calibri" panose="020F0502020204030204" pitchFamily="34" charset="0"/>
                <a:cs typeface="Times New Roman" panose="02020603050405020304" pitchFamily="18" charset="0"/>
              </a:rPr>
              <a:t>What factor(s) will impact crop prices in the next 6 months?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Domestic and global weather impacts on planting and the growing season.</a:t>
            </a: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Planting intentions and production prospects for the U.S.</a:t>
            </a: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Global impacts related to export demand, competitor production, economic health and conflicts; specific mentions made of South American crops, Hamas conflict in the Suez Canal and Chinese demand.</a:t>
            </a: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Domestic demand strength and general economic health.</a:t>
            </a:r>
          </a:p>
          <a:p>
            <a:pPr marL="342900" marR="0" lvl="0" indent="-342900">
              <a:lnSpc>
                <a:spcPct val="107000"/>
              </a:lnSpc>
              <a:spcBef>
                <a:spcPts val="0"/>
              </a:spcBef>
              <a:spcAft>
                <a:spcPts val="0"/>
              </a:spcAft>
              <a:buFont typeface="Symbol" panose="05050102010706020507" pitchFamily="18" charset="2"/>
              <a:buChar char=""/>
            </a:pPr>
            <a:r>
              <a:rPr lang="en-US" sz="1200" b="1" i="1" kern="100" dirty="0">
                <a:effectLst/>
                <a:latin typeface="Calibri" panose="020F0502020204030204" pitchFamily="34" charset="0"/>
                <a:ea typeface="Calibri" panose="020F0502020204030204" pitchFamily="34" charset="0"/>
                <a:cs typeface="Times New Roman" panose="02020603050405020304" pitchFamily="18" charset="0"/>
              </a:rPr>
              <a:t>What factor(s) will impact livestock prices in the next 6 months?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Consumer confidence and demand driven by economic growth. </a:t>
            </a: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Supply conditions remain tight for cattle as herd rebuilding conditions.</a:t>
            </a: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Potential drought conditions impacting forage recovery, among other things.</a:t>
            </a:r>
          </a:p>
          <a:p>
            <a:pPr marL="342900" marR="0" lvl="0" indent="-342900">
              <a:lnSpc>
                <a:spcPct val="107000"/>
              </a:lnSpc>
              <a:spcBef>
                <a:spcPts val="0"/>
              </a:spcBef>
              <a:spcAft>
                <a:spcPts val="0"/>
              </a:spcAft>
              <a:buFont typeface="Symbol" panose="05050102010706020507" pitchFamily="18" charset="2"/>
              <a:buChar char=""/>
            </a:pPr>
            <a:r>
              <a:rPr lang="en-US" sz="1200" b="1" i="1" kern="100" dirty="0">
                <a:effectLst/>
                <a:latin typeface="Calibri" panose="020F0502020204030204" pitchFamily="34" charset="0"/>
                <a:ea typeface="Calibri" panose="020F0502020204030204" pitchFamily="34" charset="0"/>
                <a:cs typeface="Times New Roman" panose="02020603050405020304" pitchFamily="18" charset="0"/>
              </a:rPr>
              <a:t>What factors are important to your selection of corn versus soybeans as offering the best return potential?</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More room in soybean returns compared to corn, giving it the profitability edge as margins appear tighter for corn.</a:t>
            </a: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Soybeans were also favored due to lower production costs, domestic demand, favorable crop prices and less downside risk compared to the corn market.</a:t>
            </a: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Respondents who favored corn mentioned capacity at harvest, more opportunity to out-yield than soybeans, and lower fertilizer prices anticipated this spring.</a:t>
            </a:r>
          </a:p>
          <a:p>
            <a:pPr marL="342900" marR="0" lvl="0" indent="-342900">
              <a:lnSpc>
                <a:spcPct val="107000"/>
              </a:lnSpc>
              <a:spcBef>
                <a:spcPts val="0"/>
              </a:spcBef>
              <a:spcAft>
                <a:spcPts val="0"/>
              </a:spcAft>
              <a:buFont typeface="Symbol" panose="05050102010706020507" pitchFamily="18" charset="2"/>
              <a:buChar char=""/>
            </a:pPr>
            <a:r>
              <a:rPr lang="en-US" sz="1200" b="1" i="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How will farmers adjust risk management strategies with this year's lower spring crop insurance prices? (For example, purchase ECO or SCO, higher or lower coverage levels, change to yield insurance, change acreage decisions, no change, etc.)</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Calibri" panose="020F0502020204030204" pitchFamily="34" charset="0"/>
              </a:rPr>
              <a:t>Sentiments varied by respondents’ geographic region, highlighting the diversity of risk management strategies. </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Calibri" panose="020F0502020204030204" pitchFamily="34" charset="0"/>
              </a:rPr>
              <a:t>Some respondents anticipated similar or lower coverage levels of crop insurance compared to previous years, although a few respondents noted the possibility of an uptick in purchases of products like ECO, SCO and MP enrollment.</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Calibri" panose="020F0502020204030204" pitchFamily="34" charset="0"/>
              </a:rPr>
              <a:t>Mention was made about potential acreage shifts due to market signals.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b="1" i="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China recently announced it will sharply expand its budget to stockpile grains and edible oils. Reports say this initiative is aimed to improve food security, but do you believe there are other motives?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Calibri" panose="020F0502020204030204" pitchFamily="34" charset="0"/>
              </a:rPr>
              <a:t>Sentiment was mixed among respondents, with some strongly believing that there are other motives at play… key themes included:</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Calibri" panose="020F0502020204030204" pitchFamily="34" charset="0"/>
              </a:rPr>
              <a:t>Helping internal prices for Chinese farmers and supporting domestic production</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Calibri" panose="020F0502020204030204" pitchFamily="34" charset="0"/>
              </a:rPr>
              <a:t>Preparing for the possibility of increased conflict with the U.S.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Calibri" panose="020F0502020204030204" pitchFamily="34" charset="0"/>
              </a:rPr>
              <a:t>China’s growing concern about a change in U.S. administration</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r>
              <a:rPr lang="en-US" sz="1200" kern="100" dirty="0">
                <a:effectLst/>
                <a:latin typeface="Calibri" panose="020F0502020204030204" pitchFamily="34" charset="0"/>
                <a:ea typeface="Calibri" panose="020F0502020204030204" pitchFamily="34" charset="0"/>
                <a:cs typeface="Calibri" panose="020F0502020204030204" pitchFamily="34" charset="0"/>
              </a:rPr>
              <a:t>Respondents who indicated that China had no other motives with its announcement made mention of the nation attempting to build stocks amid low prices, as well as food security, in their explanations.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455391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 xmlns="d00064fd-ebb9-479e-be0c-063a65130758" xsi:nil="true"/>
    <Source xmlns="d00064fd-ebb9-479e-be0c-063a65130758">
      <Url xsi:nil="true"/>
      <Description xsi:nil="true"/>
    </Source>
    <UseofData xmlns="d00064fd-ebb9-479e-be0c-063a65130758" xsi:nil="true"/>
    <Year xmlns="d00064fd-ebb9-479e-be0c-063a65130758" xsi:nil="true"/>
    <TaxCatchAll xmlns="6895e324-e187-4543-8265-d94b3d450d02" xsi:nil="true"/>
    <lcf76f155ced4ddcb4097134ff3c332f xmlns="d00064fd-ebb9-479e-be0c-063a6513075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4A24E9D7F659E4D8B2760581F693438" ma:contentTypeVersion="22" ma:contentTypeDescription="Create a new document." ma:contentTypeScope="" ma:versionID="67f4ba8643b9bfb97955f3aa22696b7d">
  <xsd:schema xmlns:xsd="http://www.w3.org/2001/XMLSchema" xmlns:xs="http://www.w3.org/2001/XMLSchema" xmlns:p="http://schemas.microsoft.com/office/2006/metadata/properties" xmlns:ns2="d00064fd-ebb9-479e-be0c-063a65130758" xmlns:ns3="6895e324-e187-4543-8265-d94b3d450d02" targetNamespace="http://schemas.microsoft.com/office/2006/metadata/properties" ma:root="true" ma:fieldsID="e7f5bf362d9ac78d81cfc8f297817550" ns2:_="" ns3:_="">
    <xsd:import namespace="d00064fd-ebb9-479e-be0c-063a65130758"/>
    <xsd:import namespace="6895e324-e187-4543-8265-d94b3d450d0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2:lcf76f155ced4ddcb4097134ff3c332f" minOccurs="0"/>
                <xsd:element ref="ns3:TaxCatchAll" minOccurs="0"/>
                <xsd:element ref="ns2:Notes" minOccurs="0"/>
                <xsd:element ref="ns2:Source" minOccurs="0"/>
                <xsd:element ref="ns2:Year" minOccurs="0"/>
                <xsd:element ref="ns2:Useof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0064fd-ebb9-479e-be0c-063a651307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e20e570-3a27-4eff-9ea0-d3488a33fbf1" ma:termSetId="09814cd3-568e-fe90-9814-8d621ff8fb84" ma:anchorId="fba54fb3-c3e1-fe81-a776-ca4b69148c4d" ma:open="true" ma:isKeyword="false">
      <xsd:complexType>
        <xsd:sequence>
          <xsd:element ref="pc:Terms" minOccurs="0" maxOccurs="1"/>
        </xsd:sequence>
      </xsd:complexType>
    </xsd:element>
    <xsd:element name="Notes" ma:index="24" nillable="true" ma:displayName="Notes" ma:format="Dropdown" ma:internalName="Notes">
      <xsd:simpleType>
        <xsd:restriction base="dms:Text">
          <xsd:maxLength value="255"/>
        </xsd:restriction>
      </xsd:simpleType>
    </xsd:element>
    <xsd:element name="Source" ma:index="25" nillable="true" ma:displayName="Source" ma:format="Hyperlink" ma:internalName="Source">
      <xsd:complexType>
        <xsd:complexContent>
          <xsd:extension base="dms:URL">
            <xsd:sequence>
              <xsd:element name="Url" type="dms:ValidUrl" minOccurs="0" nillable="true"/>
              <xsd:element name="Description" type="xsd:string" nillable="true"/>
            </xsd:sequence>
          </xsd:extension>
        </xsd:complexContent>
      </xsd:complexType>
    </xsd:element>
    <xsd:element name="Year" ma:index="26" nillable="true" ma:displayName="Year" ma:format="Dropdown" ma:internalName="Year">
      <xsd:simpleType>
        <xsd:restriction base="dms:Text">
          <xsd:maxLength value="255"/>
        </xsd:restriction>
      </xsd:simpleType>
    </xsd:element>
    <xsd:element name="UseofData" ma:index="27" nillable="true" ma:displayName="Use of Data" ma:format="Dropdown" ma:internalName="UseofData">
      <xsd:simpleType>
        <xsd:restriction base="dms:Text">
          <xsd:maxLength value="255"/>
        </xsd:restriction>
      </xsd:simple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895e324-e187-4543-8265-d94b3d450d0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df1c065-5a87-45c6-a45f-b38e3364c660}" ma:internalName="TaxCatchAll" ma:showField="CatchAllData" ma:web="6895e324-e187-4543-8265-d94b3d450d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BAE084-35EF-42B0-B85C-C9F92CF1E1F4}">
  <ds:schemaRef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www.w3.org/XML/1998/namespace"/>
    <ds:schemaRef ds:uri="http://schemas.microsoft.com/office/infopath/2007/PartnerControls"/>
    <ds:schemaRef ds:uri="http://purl.org/dc/elements/1.1/"/>
    <ds:schemaRef ds:uri="6895e324-e187-4543-8265-d94b3d450d02"/>
    <ds:schemaRef ds:uri="d00064fd-ebb9-479e-be0c-063a65130758"/>
    <ds:schemaRef ds:uri="http://purl.org/dc/dcmitype/"/>
  </ds:schemaRefs>
</ds:datastoreItem>
</file>

<file path=customXml/itemProps2.xml><?xml version="1.0" encoding="utf-8"?>
<ds:datastoreItem xmlns:ds="http://schemas.openxmlformats.org/officeDocument/2006/customXml" ds:itemID="{50D9DD60-FA29-44F1-8B1A-6142EAED8B60}">
  <ds:schemaRefs>
    <ds:schemaRef ds:uri="http://schemas.microsoft.com/sharepoint/v3/contenttype/forms"/>
  </ds:schemaRefs>
</ds:datastoreItem>
</file>

<file path=customXml/itemProps3.xml><?xml version="1.0" encoding="utf-8"?>
<ds:datastoreItem xmlns:ds="http://schemas.openxmlformats.org/officeDocument/2006/customXml" ds:itemID="{2E43C19A-8736-472C-BAED-BFAD77CBFD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0064fd-ebb9-479e-be0c-063a65130758"/>
    <ds:schemaRef ds:uri="6895e324-e187-4543-8265-d94b3d450d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33</TotalTime>
  <Words>642</Words>
  <Application>Microsoft Office PowerPoint</Application>
  <PresentationFormat>Widescreen</PresentationFormat>
  <Paragraphs>54</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Courier New</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Washburn, TaylorAnn</dc:creator>
  <cp:lastModifiedBy>Washburn, TaylorAnn</cp:lastModifiedBy>
  <cp:revision>2</cp:revision>
  <dcterms:created xsi:type="dcterms:W3CDTF">2024-04-01T19:53:46Z</dcterms:created>
  <dcterms:modified xsi:type="dcterms:W3CDTF">2024-04-01T20:49:11Z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0x010100B4A24E9D7F659E4D8B2760581F693438</vt:lpwstr>
  </property>
  <property fmtid="{D5CDD505-2E9C-101B-9397-08002B2CF9AE}" pid="3" name="MediaServiceImageTags">
    <vt:lpwstr/>
  </property>
</Properties>
</file>